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565" r:id="rId3"/>
    <p:sldId id="745" r:id="rId4"/>
    <p:sldId id="746" r:id="rId5"/>
    <p:sldId id="747" r:id="rId6"/>
    <p:sldId id="739" r:id="rId7"/>
    <p:sldId id="748" r:id="rId8"/>
    <p:sldId id="721" r:id="rId9"/>
    <p:sldId id="749" r:id="rId10"/>
    <p:sldId id="734" r:id="rId11"/>
    <p:sldId id="742" r:id="rId12"/>
    <p:sldId id="735" r:id="rId13"/>
    <p:sldId id="743" r:id="rId14"/>
    <p:sldId id="736" r:id="rId15"/>
    <p:sldId id="744" r:id="rId16"/>
    <p:sldId id="738" r:id="rId17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7" userDrawn="1">
          <p15:clr>
            <a:srgbClr val="A4A3A4"/>
          </p15:clr>
        </p15:guide>
        <p15:guide id="2" pos="2217" userDrawn="1">
          <p15:clr>
            <a:srgbClr val="A4A3A4"/>
          </p15:clr>
        </p15:guide>
        <p15:guide id="3" orient="horz" pos="2958" userDrawn="1">
          <p15:clr>
            <a:srgbClr val="A4A3A4"/>
          </p15:clr>
        </p15:guide>
        <p15:guide id="4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ECFF"/>
    <a:srgbClr val="0E78C4"/>
    <a:srgbClr val="008000"/>
    <a:srgbClr val="FFFF66"/>
    <a:srgbClr val="B6E8D1"/>
    <a:srgbClr val="FFFF00"/>
    <a:srgbClr val="FF0000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2" autoAdjust="0"/>
    <p:restoredTop sz="94652" autoAdjust="0"/>
  </p:normalViewPr>
  <p:slideViewPr>
    <p:cSldViewPr>
      <p:cViewPr varScale="1">
        <p:scale>
          <a:sx n="112" d="100"/>
          <a:sy n="112" d="100"/>
        </p:scale>
        <p:origin x="157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60" y="1752"/>
      </p:cViewPr>
      <p:guideLst>
        <p:guide orient="horz" pos="2937"/>
        <p:guide pos="2217"/>
        <p:guide orient="horz" pos="2958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3" tIns="46207" rIns="92413" bIns="46207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878" y="0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3" tIns="46207" rIns="92413" bIns="4620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7128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3" tIns="46207" rIns="92413" bIns="46207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878" y="8917128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3" tIns="46207" rIns="92413" bIns="4620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6A12703-A63D-471C-8B8F-42F736C8B3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67" tIns="47087" rIns="94167" bIns="47087" numCol="1" anchor="t" anchorCtr="0" compatLnSpc="1">
            <a:prstTxWarp prst="textNoShape">
              <a:avLst/>
            </a:prstTxWarp>
          </a:bodyPr>
          <a:lstStyle>
            <a:lvl1pPr defTabSz="942073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878" y="0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67" tIns="47087" rIns="94167" bIns="47087" numCol="1" anchor="t" anchorCtr="0" compatLnSpc="1">
            <a:prstTxWarp prst="textNoShape">
              <a:avLst/>
            </a:prstTxWarp>
          </a:bodyPr>
          <a:lstStyle>
            <a:lvl1pPr algn="r" defTabSz="942073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3263"/>
            <a:ext cx="4697413" cy="3522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892" y="4461772"/>
            <a:ext cx="5680693" cy="422289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4167" tIns="47087" rIns="94167" bIns="47087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7128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67" tIns="47087" rIns="94167" bIns="47087" numCol="1" anchor="b" anchorCtr="0" compatLnSpc="1">
            <a:prstTxWarp prst="textNoShape">
              <a:avLst/>
            </a:prstTxWarp>
          </a:bodyPr>
          <a:lstStyle>
            <a:lvl1pPr defTabSz="942073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878" y="8917128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67" tIns="47087" rIns="94167" bIns="47087" numCol="1" anchor="b" anchorCtr="0" compatLnSpc="1">
            <a:prstTxWarp prst="textNoShape">
              <a:avLst/>
            </a:prstTxWarp>
          </a:bodyPr>
          <a:lstStyle>
            <a:lvl1pPr algn="r" defTabSz="942073">
              <a:defRPr sz="1200">
                <a:cs typeface="+mn-cs"/>
              </a:defRPr>
            </a:lvl1pPr>
          </a:lstStyle>
          <a:p>
            <a:pPr>
              <a:defRPr/>
            </a:pPr>
            <a:fld id="{754FD878-D8F6-42AC-8B59-6F9826F5BF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1200"/>
      </a:spcBef>
      <a:spcAft>
        <a:spcPct val="0"/>
      </a:spcAft>
      <a:defRPr lang="en-US" b="1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FF01D4-6582-4C74-868E-9C921B19E1F6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3263"/>
            <a:ext cx="4697413" cy="3522662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4020878" y="8917128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67" tIns="47087" rIns="94167" bIns="47087" anchor="b"/>
          <a:lstStyle/>
          <a:p>
            <a:pPr algn="r" defTabSz="942073"/>
            <a:fld id="{637FA540-3F13-4EAF-86FD-290716E5C24A}" type="slidenum">
              <a:rPr lang="en-US" sz="1200"/>
              <a:pPr algn="r" defTabSz="942073"/>
              <a:t>9</a:t>
            </a:fld>
            <a:endParaRPr lang="en-US" sz="12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3263"/>
            <a:ext cx="4697413" cy="3522662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88881" indent="-288881">
              <a:lnSpc>
                <a:spcPct val="90000"/>
              </a:lnSpc>
            </a:pPr>
            <a:r>
              <a:rPr dirty="0"/>
              <a:t>NOTES: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4020878" y="8917128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67" tIns="47087" rIns="94167" bIns="47087" anchor="b"/>
          <a:lstStyle/>
          <a:p>
            <a:pPr algn="r" defTabSz="942073"/>
            <a:fld id="{637FA540-3F13-4EAF-86FD-290716E5C24A}" type="slidenum">
              <a:rPr lang="en-US" sz="1200"/>
              <a:pPr algn="r" defTabSz="942073"/>
              <a:t>10</a:t>
            </a:fld>
            <a:endParaRPr lang="en-US" sz="12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3263"/>
            <a:ext cx="4697413" cy="3522662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88881" indent="-288881">
              <a:lnSpc>
                <a:spcPct val="90000"/>
              </a:lnSpc>
            </a:pPr>
            <a:r>
              <a:rPr dirty="0"/>
              <a:t>NOTES: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4020878" y="8917128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67" tIns="47087" rIns="94167" bIns="47087" anchor="b"/>
          <a:lstStyle/>
          <a:p>
            <a:pPr algn="r" defTabSz="942073"/>
            <a:fld id="{637FA540-3F13-4EAF-86FD-290716E5C24A}" type="slidenum">
              <a:rPr lang="en-US" sz="1200"/>
              <a:pPr algn="r" defTabSz="942073"/>
              <a:t>11</a:t>
            </a:fld>
            <a:endParaRPr lang="en-US" sz="12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3263"/>
            <a:ext cx="4697413" cy="3522662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88881" indent="-288881">
              <a:lnSpc>
                <a:spcPct val="90000"/>
              </a:lnSpc>
            </a:pPr>
            <a:r>
              <a:rPr dirty="0"/>
              <a:t>NOTES: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4020878" y="8917128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67" tIns="47087" rIns="94167" bIns="47087" anchor="b"/>
          <a:lstStyle/>
          <a:p>
            <a:pPr algn="r" defTabSz="942073"/>
            <a:fld id="{637FA540-3F13-4EAF-86FD-290716E5C24A}" type="slidenum">
              <a:rPr lang="en-US" sz="1200"/>
              <a:pPr algn="r" defTabSz="942073"/>
              <a:t>12</a:t>
            </a:fld>
            <a:endParaRPr lang="en-US" sz="12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3263"/>
            <a:ext cx="4697413" cy="3522662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88881" indent="-288881">
              <a:lnSpc>
                <a:spcPct val="90000"/>
              </a:lnSpc>
            </a:pPr>
            <a:r>
              <a:rPr dirty="0"/>
              <a:t>NOTES: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4020878" y="8917128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67" tIns="47087" rIns="94167" bIns="47087" anchor="b"/>
          <a:lstStyle/>
          <a:p>
            <a:pPr algn="r" defTabSz="942073"/>
            <a:fld id="{637FA540-3F13-4EAF-86FD-290716E5C24A}" type="slidenum">
              <a:rPr lang="en-US" sz="1200"/>
              <a:pPr algn="r" defTabSz="942073"/>
              <a:t>13</a:t>
            </a:fld>
            <a:endParaRPr lang="en-US" sz="12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3263"/>
            <a:ext cx="4697413" cy="3522662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88881" indent="-288881">
              <a:lnSpc>
                <a:spcPct val="90000"/>
              </a:lnSpc>
            </a:pPr>
            <a:r>
              <a:rPr dirty="0"/>
              <a:t>NOTES: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4020878" y="8917128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67" tIns="47087" rIns="94167" bIns="47087" anchor="b"/>
          <a:lstStyle/>
          <a:p>
            <a:pPr algn="r" defTabSz="942073"/>
            <a:fld id="{637FA540-3F13-4EAF-86FD-290716E5C24A}" type="slidenum">
              <a:rPr lang="en-US" sz="1200"/>
              <a:pPr algn="r" defTabSz="942073"/>
              <a:t>14</a:t>
            </a:fld>
            <a:endParaRPr lang="en-US" sz="12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3263"/>
            <a:ext cx="4697413" cy="3522662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88881" indent="-288881">
              <a:lnSpc>
                <a:spcPct val="90000"/>
              </a:lnSpc>
            </a:pPr>
            <a:r>
              <a:rPr dirty="0"/>
              <a:t>NOTES: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4020878" y="8917128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67" tIns="47087" rIns="94167" bIns="47087" anchor="b"/>
          <a:lstStyle/>
          <a:p>
            <a:pPr algn="r" defTabSz="942073"/>
            <a:fld id="{637FA540-3F13-4EAF-86FD-290716E5C24A}" type="slidenum">
              <a:rPr lang="en-US" sz="1200"/>
              <a:pPr algn="r" defTabSz="942073"/>
              <a:t>15</a:t>
            </a:fld>
            <a:endParaRPr lang="en-US" sz="12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3263"/>
            <a:ext cx="4697413" cy="3522662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88881" indent="-288881">
              <a:lnSpc>
                <a:spcPct val="90000"/>
              </a:lnSpc>
            </a:pPr>
            <a:r>
              <a:rPr dirty="0"/>
              <a:t>NOTES: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4020878" y="8917128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67" tIns="47087" rIns="94167" bIns="47087" anchor="b"/>
          <a:lstStyle/>
          <a:p>
            <a:pPr algn="r" defTabSz="942073"/>
            <a:fld id="{6C6DC2F5-F6A3-4C73-858D-AC25E7B00C85}" type="slidenum">
              <a:rPr lang="en-US" sz="1200"/>
              <a:pPr algn="r" defTabSz="942073"/>
              <a:t>1</a:t>
            </a:fld>
            <a:endParaRPr lang="en-US" sz="12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3263"/>
            <a:ext cx="4697413" cy="3522662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88881" indent="-288881">
              <a:lnSpc>
                <a:spcPct val="90000"/>
              </a:lnSpc>
            </a:pPr>
            <a:r>
              <a:rPr dirty="0"/>
              <a:t>NOTES: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4020878" y="8917128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67" tIns="47087" rIns="94167" bIns="47087" anchor="b"/>
          <a:lstStyle/>
          <a:p>
            <a:pPr algn="r" defTabSz="942073"/>
            <a:fld id="{6C6DC2F5-F6A3-4C73-858D-AC25E7B00C85}" type="slidenum">
              <a:rPr lang="en-US" sz="1200"/>
              <a:pPr algn="r" defTabSz="942073"/>
              <a:t>2</a:t>
            </a:fld>
            <a:endParaRPr lang="en-US" sz="12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3263"/>
            <a:ext cx="4697413" cy="3522662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88881" indent="-288881">
              <a:lnSpc>
                <a:spcPct val="90000"/>
              </a:lnSpc>
            </a:pPr>
            <a:r>
              <a:rPr dirty="0"/>
              <a:t>NOTES: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026745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4020878" y="8917128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67" tIns="47087" rIns="94167" bIns="47087" anchor="b"/>
          <a:lstStyle/>
          <a:p>
            <a:pPr algn="r" defTabSz="942073"/>
            <a:fld id="{6C6DC2F5-F6A3-4C73-858D-AC25E7B00C85}" type="slidenum">
              <a:rPr lang="en-US" sz="1200"/>
              <a:pPr algn="r" defTabSz="942073"/>
              <a:t>3</a:t>
            </a:fld>
            <a:endParaRPr lang="en-US" sz="12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3263"/>
            <a:ext cx="4697413" cy="3522662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88881" indent="-288881">
              <a:lnSpc>
                <a:spcPct val="90000"/>
              </a:lnSpc>
            </a:pPr>
            <a:r>
              <a:rPr dirty="0"/>
              <a:t>NOTES: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620740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4020878" y="8917128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67" tIns="47087" rIns="94167" bIns="47087" anchor="b"/>
          <a:lstStyle/>
          <a:p>
            <a:pPr algn="r" defTabSz="942073"/>
            <a:fld id="{6C6DC2F5-F6A3-4C73-858D-AC25E7B00C85}" type="slidenum">
              <a:rPr lang="en-US" sz="1200"/>
              <a:pPr algn="r" defTabSz="942073"/>
              <a:t>4</a:t>
            </a:fld>
            <a:endParaRPr lang="en-US" sz="12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3263"/>
            <a:ext cx="4697413" cy="3522662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88881" indent="-288881">
              <a:lnSpc>
                <a:spcPct val="90000"/>
              </a:lnSpc>
            </a:pPr>
            <a:r>
              <a:rPr dirty="0"/>
              <a:t>NOTES: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10546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4020878" y="8917128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67" tIns="47087" rIns="94167" bIns="47087" anchor="b"/>
          <a:lstStyle/>
          <a:p>
            <a:pPr algn="r" defTabSz="942073"/>
            <a:fld id="{6C6DC2F5-F6A3-4C73-858D-AC25E7B00C85}" type="slidenum">
              <a:rPr lang="en-US" sz="1200"/>
              <a:pPr algn="r" defTabSz="942073"/>
              <a:t>5</a:t>
            </a:fld>
            <a:endParaRPr lang="en-US" sz="12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3263"/>
            <a:ext cx="4697413" cy="3522662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88881" indent="-288881">
              <a:lnSpc>
                <a:spcPct val="90000"/>
              </a:lnSpc>
            </a:pPr>
            <a:r>
              <a:rPr dirty="0"/>
              <a:t>NOTES: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4020878" y="8917128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67" tIns="47087" rIns="94167" bIns="47087" anchor="b"/>
          <a:lstStyle/>
          <a:p>
            <a:pPr algn="r" defTabSz="942073"/>
            <a:fld id="{6C6DC2F5-F6A3-4C73-858D-AC25E7B00C85}" type="slidenum">
              <a:rPr lang="en-US" sz="1200"/>
              <a:pPr algn="r" defTabSz="942073"/>
              <a:t>6</a:t>
            </a:fld>
            <a:endParaRPr lang="en-US" sz="12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3263"/>
            <a:ext cx="4697413" cy="3522662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88881" indent="-288881">
              <a:lnSpc>
                <a:spcPct val="90000"/>
              </a:lnSpc>
            </a:pPr>
            <a:r>
              <a:rPr dirty="0"/>
              <a:t>NOTES: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453517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4020878" y="8917128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67" tIns="47087" rIns="94167" bIns="47087" anchor="b"/>
          <a:lstStyle/>
          <a:p>
            <a:pPr algn="r" defTabSz="942073"/>
            <a:fld id="{637FA540-3F13-4EAF-86FD-290716E5C24A}" type="slidenum">
              <a:rPr lang="en-US" sz="1200"/>
              <a:pPr algn="r" defTabSz="942073"/>
              <a:t>7</a:t>
            </a:fld>
            <a:endParaRPr lang="en-US" sz="12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3263"/>
            <a:ext cx="4697413" cy="3522662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88881" indent="-288881">
              <a:lnSpc>
                <a:spcPct val="90000"/>
              </a:lnSpc>
            </a:pPr>
            <a:r>
              <a:rPr dirty="0"/>
              <a:t>NOTES: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4020878" y="8917128"/>
            <a:ext cx="3079992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67" tIns="47087" rIns="94167" bIns="47087" anchor="b"/>
          <a:lstStyle/>
          <a:p>
            <a:pPr algn="r" defTabSz="942073"/>
            <a:fld id="{637FA540-3F13-4EAF-86FD-290716E5C24A}" type="slidenum">
              <a:rPr lang="en-US" sz="1200"/>
              <a:pPr algn="r" defTabSz="942073"/>
              <a:t>8</a:t>
            </a:fld>
            <a:endParaRPr lang="en-US" sz="12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3325" y="703263"/>
            <a:ext cx="4697413" cy="3522662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88881" indent="-288881">
              <a:lnSpc>
                <a:spcPct val="90000"/>
              </a:lnSpc>
            </a:pPr>
            <a:r>
              <a:rPr dirty="0"/>
              <a:t>NOTES: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  <a:p>
            <a:pPr marL="288881" indent="-288881">
              <a:lnSpc>
                <a:spcPct val="90000"/>
              </a:lnSpc>
            </a:pPr>
            <a:r>
              <a:rPr dirty="0"/>
              <a:t>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69451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4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6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153400" cy="4111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38100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9624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7012"/>
            <a:ext cx="8229600" cy="458787"/>
          </a:xfrm>
          <a:prstGeom prst="rect">
            <a:avLst/>
          </a:prstGeom>
          <a:noFill/>
          <a:ln w="3175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8" name="Slide Number Placeholder 4"/>
          <p:cNvSpPr txBox="1">
            <a:spLocks noGrp="1"/>
          </p:cNvSpPr>
          <p:nvPr userDrawn="1"/>
        </p:nvSpPr>
        <p:spPr bwMode="auto">
          <a:xfrm>
            <a:off x="7772400" y="65532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02EE154-0674-4280-9A37-CD5A1091752F}" type="slidenum">
              <a:rPr lang="en-US" sz="1600" b="1" smtClean="0">
                <a:cs typeface="+mn-cs"/>
              </a:rPr>
              <a:pPr algn="r">
                <a:defRPr/>
              </a:pPr>
              <a:t>‹#›</a:t>
            </a:fld>
            <a:endParaRPr lang="en-US" sz="1600" b="1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7" r:id="rId3"/>
    <p:sldLayoutId id="2147483655" r:id="rId4"/>
    <p:sldLayoutId id="2147483652" r:id="rId5"/>
    <p:sldLayoutId id="2147483650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28600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har char="–"/>
        <a:defRPr sz="2000">
          <a:solidFill>
            <a:schemeClr val="tx1"/>
          </a:solidFill>
          <a:latin typeface="+mn-lt"/>
        </a:defRPr>
      </a:lvl2pPr>
      <a:lvl3pPr marL="914400" indent="-114300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har char="•"/>
        <a:defRPr sz="20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har char="–"/>
        <a:defRPr sz="2000">
          <a:solidFill>
            <a:schemeClr val="tx1"/>
          </a:solidFill>
          <a:latin typeface="+mn-lt"/>
        </a:defRPr>
      </a:lvl4pPr>
      <a:lvl5pPr marL="1485900" indent="-171450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5pPr>
      <a:lvl6pPr marL="1943100" indent="-171450" algn="l" rtl="0" fontAlgn="base">
        <a:lnSpc>
          <a:spcPct val="95000"/>
        </a:lnSpc>
        <a:spcBef>
          <a:spcPct val="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6pPr>
      <a:lvl7pPr marL="2400300" indent="-171450" algn="l" rtl="0" fontAlgn="base">
        <a:lnSpc>
          <a:spcPct val="95000"/>
        </a:lnSpc>
        <a:spcBef>
          <a:spcPct val="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7pPr>
      <a:lvl8pPr marL="2857500" indent="-171450" algn="l" rtl="0" fontAlgn="base">
        <a:lnSpc>
          <a:spcPct val="95000"/>
        </a:lnSpc>
        <a:spcBef>
          <a:spcPct val="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8pPr>
      <a:lvl9pPr marL="3314700" indent="-171450" algn="l" rtl="0" fontAlgn="base">
        <a:lnSpc>
          <a:spcPct val="95000"/>
        </a:lnSpc>
        <a:spcBef>
          <a:spcPct val="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819400" y="3657600"/>
            <a:ext cx="381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000" i="1" dirty="0"/>
              <a:t>Last Updated:  </a:t>
            </a:r>
            <a:r>
              <a:rPr lang="en-US" sz="2000" b="1" i="1" dirty="0">
                <a:solidFill>
                  <a:srgbClr val="FF0000"/>
                </a:solidFill>
              </a:rPr>
              <a:t>03/01/2018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58752" y="4343400"/>
            <a:ext cx="85725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dirty="0"/>
              <a:t>Team:</a:t>
            </a:r>
          </a:p>
          <a:p>
            <a:pPr marL="457200" indent="-457200">
              <a:buFont typeface="Wingdings" pitchFamily="2" charset="2"/>
              <a:buNone/>
              <a:tabLst>
                <a:tab pos="3432175" algn="l"/>
              </a:tabLst>
            </a:pPr>
            <a:r>
              <a:rPr lang="en-US" sz="2000" b="1" dirty="0"/>
              <a:t>	M. W. (Team Leader)	R. F. </a:t>
            </a:r>
          </a:p>
          <a:p>
            <a:pPr marL="457200" indent="-457200" defTabSz="1371600">
              <a:buFont typeface="Wingdings" pitchFamily="2" charset="2"/>
              <a:buNone/>
              <a:tabLst>
                <a:tab pos="3432175" algn="l"/>
              </a:tabLst>
            </a:pPr>
            <a:r>
              <a:rPr lang="en-US" sz="2000" b="1" dirty="0"/>
              <a:t>	T. D.	M.G.</a:t>
            </a:r>
          </a:p>
          <a:p>
            <a:pPr marL="457200" indent="-457200" defTabSz="1371600">
              <a:buFont typeface="Wingdings" pitchFamily="2" charset="2"/>
              <a:buNone/>
              <a:tabLst>
                <a:tab pos="3432175" algn="l"/>
              </a:tabLst>
            </a:pPr>
            <a:r>
              <a:rPr lang="en-US" sz="2000" b="1" dirty="0"/>
              <a:t>	T. L.	D. J. (Sponsor)</a:t>
            </a:r>
          </a:p>
          <a:p>
            <a:pPr marL="457200">
              <a:buFont typeface="Wingdings" pitchFamily="2" charset="2"/>
              <a:buNone/>
            </a:pPr>
            <a:r>
              <a:rPr lang="en-US" sz="2000" b="1" dirty="0"/>
              <a:t>	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952500" y="1981200"/>
            <a:ext cx="7239000" cy="14478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>
              <a:buFont typeface="Wingdings" pitchFamily="2" charset="2"/>
              <a:buNone/>
            </a:pPr>
            <a:r>
              <a:rPr lang="en-US" sz="28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DMAIC</a:t>
            </a:r>
            <a:r>
              <a:rPr lang="en-US" sz="2800" b="1" i="1" dirty="0">
                <a:solidFill>
                  <a:srgbClr val="008000"/>
                </a:solidFill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Project Objective:</a:t>
            </a:r>
          </a:p>
          <a:p>
            <a:pPr lvl="1" algn="ctr">
              <a:buFont typeface="Wingdings" pitchFamily="2" charset="2"/>
              <a:buNone/>
            </a:pPr>
            <a:r>
              <a:rPr lang="en-US" b="1" dirty="0">
                <a:solidFill>
                  <a:srgbClr val="000000"/>
                </a:solidFill>
              </a:rPr>
              <a:t>TITLE</a:t>
            </a:r>
            <a:endParaRPr lang="en-US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81000" y="685800"/>
            <a:ext cx="8534400" cy="533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latin typeface="Arial Black" pitchFamily="34" charset="0"/>
              </a:rPr>
              <a:t>Lean Six Sigma 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>
                <a:latin typeface="Arial Black" pitchFamily="34" charset="0"/>
              </a:rPr>
              <a:t>DMAIC Improvement Story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57200" y="6567488"/>
            <a:ext cx="8305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 dirty="0">
                <a:cs typeface="+mn-cs"/>
              </a:rPr>
              <a:t>Copyright © 2018 ets, inc. - www.etsfl.com – (321) 636-2212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82586" y="5715000"/>
            <a:ext cx="33393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Roadmap</a:t>
            </a:r>
            <a:endParaRPr lang="en-US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" y="6172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buFont typeface="Wingdings" pitchFamily="-84" charset="2"/>
              <a:buNone/>
            </a:pPr>
            <a:r>
              <a:rPr lang="en-US" sz="1600" b="1" dirty="0">
                <a:solidFill>
                  <a:srgbClr val="000000"/>
                </a:solidFill>
                <a:latin typeface="Calibri" pitchFamily="-84" charset="0"/>
              </a:rPr>
              <a:t>032018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9090"/>
            <a:ext cx="1828800" cy="8339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838200"/>
            <a:ext cx="765810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kern="0" noProof="0" dirty="0">
                <a:latin typeface="+mn-lt"/>
              </a:rPr>
              <a:t>The </a:t>
            </a:r>
            <a:r>
              <a:rPr lang="en-US" sz="2000" kern="0" dirty="0">
                <a:latin typeface="+mn-lt"/>
              </a:rPr>
              <a:t>team …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8001000" y="2373868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13.</a:t>
            </a: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8534400" y="2362200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8001000" y="3135868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14.</a:t>
            </a:r>
          </a:p>
        </p:txBody>
      </p:sp>
      <p:sp>
        <p:nvSpPr>
          <p:cNvPr id="22" name="Freeform 18"/>
          <p:cNvSpPr>
            <a:spLocks/>
          </p:cNvSpPr>
          <p:nvPr/>
        </p:nvSpPr>
        <p:spPr bwMode="auto">
          <a:xfrm>
            <a:off x="8534400" y="3124200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8001000" y="3733800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15.</a:t>
            </a:r>
          </a:p>
        </p:txBody>
      </p:sp>
      <p:sp>
        <p:nvSpPr>
          <p:cNvPr id="25" name="Freeform 18"/>
          <p:cNvSpPr>
            <a:spLocks/>
          </p:cNvSpPr>
          <p:nvPr/>
        </p:nvSpPr>
        <p:spPr bwMode="auto">
          <a:xfrm>
            <a:off x="8534400" y="3688378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2362203" y="6438900"/>
            <a:ext cx="1077913" cy="381000"/>
          </a:xfrm>
          <a:prstGeom prst="homePlate">
            <a:avLst>
              <a:gd name="adj" fmla="val 7072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27" name="AutoShape 9"/>
          <p:cNvSpPr>
            <a:spLocks noChangeArrowheads="1"/>
          </p:cNvSpPr>
          <p:nvPr/>
        </p:nvSpPr>
        <p:spPr bwMode="auto">
          <a:xfrm>
            <a:off x="31543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28" name="AutoShape 10"/>
          <p:cNvSpPr>
            <a:spLocks noChangeArrowheads="1"/>
          </p:cNvSpPr>
          <p:nvPr/>
        </p:nvSpPr>
        <p:spPr bwMode="auto">
          <a:xfrm>
            <a:off x="40179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>
            <a:off x="4878390" y="6438900"/>
            <a:ext cx="1152526" cy="381000"/>
          </a:xfrm>
          <a:prstGeom prst="chevron">
            <a:avLst>
              <a:gd name="adj" fmla="val 7562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5741988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2362204" y="6515104"/>
            <a:ext cx="7457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Define</a:t>
            </a: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3352800" y="6515104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Measure</a:t>
            </a: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4267204" y="6515104"/>
            <a:ext cx="862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Analyze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5105402" y="6515104"/>
            <a:ext cx="9236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Improve</a:t>
            </a: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5943604" y="6515104"/>
            <a:ext cx="8162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Control</a:t>
            </a: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8001000" y="1504890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12.</a:t>
            </a:r>
          </a:p>
        </p:txBody>
      </p:sp>
      <p:sp>
        <p:nvSpPr>
          <p:cNvPr id="38" name="Freeform 18"/>
          <p:cNvSpPr>
            <a:spLocks/>
          </p:cNvSpPr>
          <p:nvPr/>
        </p:nvSpPr>
        <p:spPr bwMode="auto">
          <a:xfrm>
            <a:off x="8534400" y="1447800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8001000" y="4514910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16.</a:t>
            </a:r>
          </a:p>
        </p:txBody>
      </p:sp>
      <p:sp>
        <p:nvSpPr>
          <p:cNvPr id="41" name="Freeform 18"/>
          <p:cNvSpPr>
            <a:spLocks/>
          </p:cNvSpPr>
          <p:nvPr/>
        </p:nvSpPr>
        <p:spPr bwMode="auto">
          <a:xfrm>
            <a:off x="8534400" y="4495800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57200" y="1524000"/>
            <a:ext cx="7315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dirty="0">
                <a:latin typeface="+mn-lt"/>
              </a:rPr>
              <a:t>Developed</a:t>
            </a:r>
            <a:r>
              <a:rPr lang="en-US" kern="0" noProof="0" dirty="0">
                <a:latin typeface="+mn-lt"/>
              </a:rPr>
              <a:t> a Cause &amp; Effect Diagram (Fishbone) to identify potential causes and applied 5 Whys.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lang="en-US" kern="0" noProof="0" dirty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kumimoji="0" lang="en-US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Selected </a:t>
            </a:r>
            <a:r>
              <a:rPr lang="en-US" kern="0" dirty="0">
                <a:latin typeface="+mn-lt"/>
              </a:rPr>
              <a:t>most likely </a:t>
            </a:r>
            <a:r>
              <a:rPr kumimoji="0" lang="en-US" i="0" u="none" strike="noStrike" kern="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potential causes.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kumimoji="0" lang="en-US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Performed Qualitative</a:t>
            </a:r>
            <a:r>
              <a:rPr kumimoji="0" lang="en-US" i="0" u="none" strike="noStrike" kern="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Analysis for potential “Quick Wins”.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kumimoji="0" lang="en-US" i="0" u="none" strike="noStrike" kern="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baseline="0" noProof="0" dirty="0">
                <a:latin typeface="+mn-lt"/>
              </a:rPr>
              <a:t>Conducted Root</a:t>
            </a:r>
            <a:r>
              <a:rPr lang="en-US" kern="0" noProof="0" dirty="0">
                <a:latin typeface="+mn-lt"/>
              </a:rPr>
              <a:t> Cause Verification using Statistical Tools.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lang="en-US" kern="0" noProof="0" dirty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noProof="0" dirty="0">
                <a:latin typeface="+mn-lt"/>
              </a:rPr>
              <a:t>Assessed the impact of verified root causes on the Problem (big bar on Pareto Chart) target in the MEASURE step.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lang="en-US" kern="0" noProof="0" dirty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dirty="0"/>
              <a:t>Achieved Sponsor Sign-off.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457200" y="182563"/>
            <a:ext cx="8229600" cy="503238"/>
          </a:xfrm>
          <a:prstGeom prst="rect">
            <a:avLst/>
          </a:prstGeom>
          <a:noFill/>
          <a:ln w="317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 dirty="0">
                <a:latin typeface="+mj-lt"/>
              </a:rPr>
              <a:t>Essential Tools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046BB78-DDF8-4030-9786-5B9FD5038BFA}"/>
              </a:ext>
            </a:extLst>
          </p:cNvPr>
          <p:cNvSpPr/>
          <p:nvPr/>
        </p:nvSpPr>
        <p:spPr>
          <a:xfrm>
            <a:off x="8458200" y="4552890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213B2E1-0C91-4432-B5A2-DECF99826BCC}"/>
              </a:ext>
            </a:extLst>
          </p:cNvPr>
          <p:cNvSpPr/>
          <p:nvPr/>
        </p:nvSpPr>
        <p:spPr>
          <a:xfrm>
            <a:off x="8458200" y="3764578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17F62AC-A1E5-443A-9B6A-7FAF8D82C3FF}"/>
              </a:ext>
            </a:extLst>
          </p:cNvPr>
          <p:cNvSpPr/>
          <p:nvPr/>
        </p:nvSpPr>
        <p:spPr>
          <a:xfrm>
            <a:off x="8458200" y="3181290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CCF78EF-1C93-42D7-BD1A-9FBD7A71D02D}"/>
              </a:ext>
            </a:extLst>
          </p:cNvPr>
          <p:cNvSpPr/>
          <p:nvPr/>
        </p:nvSpPr>
        <p:spPr>
          <a:xfrm>
            <a:off x="8458200" y="2419290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F71A171-2472-419D-BAF2-06DE85199A28}"/>
              </a:ext>
            </a:extLst>
          </p:cNvPr>
          <p:cNvSpPr/>
          <p:nvPr/>
        </p:nvSpPr>
        <p:spPr>
          <a:xfrm>
            <a:off x="8458200" y="1524000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2362203" y="6438900"/>
            <a:ext cx="1077913" cy="381000"/>
          </a:xfrm>
          <a:prstGeom prst="homePlate">
            <a:avLst>
              <a:gd name="adj" fmla="val 7072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27" name="AutoShape 9"/>
          <p:cNvSpPr>
            <a:spLocks noChangeArrowheads="1"/>
          </p:cNvSpPr>
          <p:nvPr/>
        </p:nvSpPr>
        <p:spPr bwMode="auto">
          <a:xfrm>
            <a:off x="31543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28" name="AutoShape 10"/>
          <p:cNvSpPr>
            <a:spLocks noChangeArrowheads="1"/>
          </p:cNvSpPr>
          <p:nvPr/>
        </p:nvSpPr>
        <p:spPr bwMode="auto">
          <a:xfrm>
            <a:off x="40179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>
            <a:off x="4878390" y="6438900"/>
            <a:ext cx="1152526" cy="381000"/>
          </a:xfrm>
          <a:prstGeom prst="chevron">
            <a:avLst>
              <a:gd name="adj" fmla="val 7562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5741988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2362204" y="6515104"/>
            <a:ext cx="7457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Define</a:t>
            </a: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3352800" y="6515104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Measure</a:t>
            </a: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4267204" y="6515104"/>
            <a:ext cx="862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Analyze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5105402" y="6515104"/>
            <a:ext cx="9236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Improve</a:t>
            </a: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5943604" y="6515104"/>
            <a:ext cx="8162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Control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457200" y="182563"/>
            <a:ext cx="8229600" cy="503238"/>
          </a:xfrm>
          <a:prstGeom prst="rect">
            <a:avLst/>
          </a:prstGeom>
          <a:noFill/>
          <a:ln w="317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 dirty="0">
                <a:latin typeface="+mj-lt"/>
              </a:rPr>
              <a:t>Analyze Step Roadmap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96EBC4-24A0-42D5-BDCE-198B95BFC9B2}"/>
              </a:ext>
            </a:extLst>
          </p:cNvPr>
          <p:cNvPicPr/>
          <p:nvPr>
            <p:extLst>
              <p:ext uri="{D42A27DB-BD31-4B8C-83A1-F6EECF244321}">
                <p14:modId xmlns:p14="http://schemas.microsoft.com/office/powerpoint/2010/main" val="241192998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65137" y="914400"/>
            <a:ext cx="8221663" cy="500124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762000"/>
            <a:ext cx="765810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kern="0" noProof="0" dirty="0">
                <a:latin typeface="+mn-lt"/>
              </a:rPr>
              <a:t>The </a:t>
            </a:r>
            <a:r>
              <a:rPr lang="en-US" sz="2000" kern="0" dirty="0">
                <a:latin typeface="+mn-lt"/>
              </a:rPr>
              <a:t>team …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8001000" y="1078468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17.</a:t>
            </a:r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8534400" y="1032681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8001000" y="1916668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18.</a:t>
            </a:r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8534400" y="1947081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8001000" y="2450068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19.</a:t>
            </a: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8534400" y="2404281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8001000" y="4355068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21.</a:t>
            </a:r>
          </a:p>
        </p:txBody>
      </p:sp>
      <p:sp>
        <p:nvSpPr>
          <p:cNvPr id="25" name="Freeform 18"/>
          <p:cNvSpPr>
            <a:spLocks/>
          </p:cNvSpPr>
          <p:nvPr/>
        </p:nvSpPr>
        <p:spPr bwMode="auto">
          <a:xfrm>
            <a:off x="8534397" y="4311134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8001000" y="4895910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22.</a:t>
            </a:r>
          </a:p>
        </p:txBody>
      </p:sp>
      <p:sp>
        <p:nvSpPr>
          <p:cNvPr id="28" name="Freeform 18"/>
          <p:cNvSpPr>
            <a:spLocks/>
          </p:cNvSpPr>
          <p:nvPr/>
        </p:nvSpPr>
        <p:spPr bwMode="auto">
          <a:xfrm>
            <a:off x="8534400" y="4876800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8001000" y="5955268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23.</a:t>
            </a:r>
          </a:p>
        </p:txBody>
      </p:sp>
      <p:sp>
        <p:nvSpPr>
          <p:cNvPr id="31" name="Freeform 18"/>
          <p:cNvSpPr>
            <a:spLocks/>
          </p:cNvSpPr>
          <p:nvPr/>
        </p:nvSpPr>
        <p:spPr bwMode="auto">
          <a:xfrm>
            <a:off x="8530585" y="5880556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" name="AutoShape 8"/>
          <p:cNvSpPr>
            <a:spLocks noChangeArrowheads="1"/>
          </p:cNvSpPr>
          <p:nvPr/>
        </p:nvSpPr>
        <p:spPr bwMode="auto">
          <a:xfrm>
            <a:off x="2362203" y="6438900"/>
            <a:ext cx="1077913" cy="381000"/>
          </a:xfrm>
          <a:prstGeom prst="homePlate">
            <a:avLst>
              <a:gd name="adj" fmla="val 7072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33" name="AutoShape 9"/>
          <p:cNvSpPr>
            <a:spLocks noChangeArrowheads="1"/>
          </p:cNvSpPr>
          <p:nvPr/>
        </p:nvSpPr>
        <p:spPr bwMode="auto">
          <a:xfrm>
            <a:off x="31543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34" name="AutoShape 10"/>
          <p:cNvSpPr>
            <a:spLocks noChangeArrowheads="1"/>
          </p:cNvSpPr>
          <p:nvPr/>
        </p:nvSpPr>
        <p:spPr bwMode="auto">
          <a:xfrm>
            <a:off x="40179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35" name="AutoShape 11"/>
          <p:cNvSpPr>
            <a:spLocks noChangeArrowheads="1"/>
          </p:cNvSpPr>
          <p:nvPr/>
        </p:nvSpPr>
        <p:spPr bwMode="auto">
          <a:xfrm>
            <a:off x="4878390" y="6438900"/>
            <a:ext cx="1152526" cy="381000"/>
          </a:xfrm>
          <a:prstGeom prst="chevron">
            <a:avLst>
              <a:gd name="adj" fmla="val 7562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36" name="AutoShape 12"/>
          <p:cNvSpPr>
            <a:spLocks noChangeArrowheads="1"/>
          </p:cNvSpPr>
          <p:nvPr/>
        </p:nvSpPr>
        <p:spPr bwMode="auto">
          <a:xfrm>
            <a:off x="5741988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2362204" y="6515104"/>
            <a:ext cx="7457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Define</a:t>
            </a: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3352800" y="6515104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Measure</a:t>
            </a: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4267204" y="6515104"/>
            <a:ext cx="862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Analyze</a:t>
            </a:r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5105402" y="6515104"/>
            <a:ext cx="9236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Improve</a:t>
            </a:r>
          </a:p>
        </p:txBody>
      </p: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5943604" y="6515104"/>
            <a:ext cx="8162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Control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81000" y="1066800"/>
            <a:ext cx="7467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noProof="0" dirty="0">
                <a:latin typeface="+mn-lt"/>
              </a:rPr>
              <a:t>Developed a Countermeasures Matrix and Selected Countermeasures to Address Root Causes.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lang="en-US" kern="0" noProof="0" dirty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noProof="0" dirty="0">
                <a:latin typeface="+mn-lt"/>
              </a:rPr>
              <a:t>Evaluated Practical </a:t>
            </a:r>
            <a:r>
              <a:rPr lang="en-US" kern="0" dirty="0">
                <a:latin typeface="+mn-lt"/>
              </a:rPr>
              <a:t>Methods </a:t>
            </a:r>
            <a:r>
              <a:rPr lang="en-US" kern="0" noProof="0" dirty="0">
                <a:latin typeface="+mn-lt"/>
              </a:rPr>
              <a:t>for effectiveness and feasibility.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lang="en-US" kern="0" noProof="0" dirty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dirty="0">
                <a:latin typeface="+mn-lt"/>
              </a:rPr>
              <a:t>Applied</a:t>
            </a:r>
            <a:r>
              <a:rPr kumimoji="0" lang="en-US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Work Breakdown Structure and Performed Barriers and Aids Analysis.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kumimoji="0" lang="en-US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kumimoji="0" lang="en-US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Conducted</a:t>
            </a:r>
            <a:r>
              <a:rPr kumimoji="0" lang="en-US" i="0" u="none" strike="noStrike" kern="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Cost Benefit Analysis.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dirty="0">
                <a:latin typeface="+mn-lt"/>
              </a:rPr>
              <a:t>Reviewed and updated COQP from DEFINE step.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kumimoji="0" lang="en-US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Developed Action Plan.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kumimoji="0" lang="en-US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dirty="0">
                <a:latin typeface="+mn-lt"/>
              </a:rPr>
              <a:t>Conducted a Pilot Project (An actual pilot or simulation).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lang="en-US" kern="0" dirty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dirty="0">
                <a:latin typeface="+mn-lt"/>
              </a:rPr>
              <a:t>Documented lessons learned from the Pilot.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dirty="0">
                <a:latin typeface="+mn-lt"/>
              </a:rPr>
              <a:t>Documented lessons learned from the Project.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dirty="0">
                <a:latin typeface="+mn-lt"/>
              </a:rPr>
              <a:t>Calculated Expected Return on Investment (ROI).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lang="en-US" kern="0" dirty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dirty="0"/>
              <a:t>Achieved Sponsor Sign-off.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457200" y="182563"/>
            <a:ext cx="8229600" cy="503238"/>
          </a:xfrm>
          <a:prstGeom prst="rect">
            <a:avLst/>
          </a:prstGeom>
          <a:noFill/>
          <a:ln w="317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 dirty="0">
                <a:latin typeface="+mj-lt"/>
              </a:rPr>
              <a:t>Essential Tools</a:t>
            </a:r>
          </a:p>
        </p:txBody>
      </p:sp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8001000" y="3212068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20.</a:t>
            </a:r>
          </a:p>
        </p:txBody>
      </p:sp>
      <p:sp>
        <p:nvSpPr>
          <p:cNvPr id="47" name="Freeform 18"/>
          <p:cNvSpPr>
            <a:spLocks/>
          </p:cNvSpPr>
          <p:nvPr/>
        </p:nvSpPr>
        <p:spPr bwMode="auto">
          <a:xfrm>
            <a:off x="8534400" y="3200400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9D16FC8-CC24-41B1-9D56-9276EB73842D}"/>
              </a:ext>
            </a:extLst>
          </p:cNvPr>
          <p:cNvSpPr/>
          <p:nvPr/>
        </p:nvSpPr>
        <p:spPr>
          <a:xfrm>
            <a:off x="8454385" y="5956756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4AA8524-9164-42A7-B50A-2A1A040E6A9E}"/>
              </a:ext>
            </a:extLst>
          </p:cNvPr>
          <p:cNvSpPr/>
          <p:nvPr/>
        </p:nvSpPr>
        <p:spPr>
          <a:xfrm>
            <a:off x="8458200" y="4933890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088B308-8E48-4520-9D98-3883E162294F}"/>
              </a:ext>
            </a:extLst>
          </p:cNvPr>
          <p:cNvSpPr/>
          <p:nvPr/>
        </p:nvSpPr>
        <p:spPr>
          <a:xfrm>
            <a:off x="8458200" y="4368224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67FCDFA-95E0-4CF5-86A2-ACBA668DA5A4}"/>
              </a:ext>
            </a:extLst>
          </p:cNvPr>
          <p:cNvSpPr/>
          <p:nvPr/>
        </p:nvSpPr>
        <p:spPr>
          <a:xfrm>
            <a:off x="8440737" y="3231178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A44E04C-63DB-4D80-8568-F22910057588}"/>
              </a:ext>
            </a:extLst>
          </p:cNvPr>
          <p:cNvSpPr/>
          <p:nvPr/>
        </p:nvSpPr>
        <p:spPr>
          <a:xfrm>
            <a:off x="8458200" y="2480481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0DC6EF9-0FB0-4AC3-ACCA-37E6BB354954}"/>
              </a:ext>
            </a:extLst>
          </p:cNvPr>
          <p:cNvSpPr/>
          <p:nvPr/>
        </p:nvSpPr>
        <p:spPr>
          <a:xfrm>
            <a:off x="8458200" y="1947081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F3745F3-6E37-4E49-A35B-2A8E7BDF4CCA}"/>
              </a:ext>
            </a:extLst>
          </p:cNvPr>
          <p:cNvSpPr/>
          <p:nvPr/>
        </p:nvSpPr>
        <p:spPr>
          <a:xfrm>
            <a:off x="8458200" y="1108881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8"/>
          <p:cNvSpPr>
            <a:spLocks noChangeArrowheads="1"/>
          </p:cNvSpPr>
          <p:nvPr/>
        </p:nvSpPr>
        <p:spPr bwMode="auto">
          <a:xfrm>
            <a:off x="2362203" y="6438900"/>
            <a:ext cx="1077913" cy="381000"/>
          </a:xfrm>
          <a:prstGeom prst="homePlate">
            <a:avLst>
              <a:gd name="adj" fmla="val 7072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33" name="AutoShape 9"/>
          <p:cNvSpPr>
            <a:spLocks noChangeArrowheads="1"/>
          </p:cNvSpPr>
          <p:nvPr/>
        </p:nvSpPr>
        <p:spPr bwMode="auto">
          <a:xfrm>
            <a:off x="31543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34" name="AutoShape 10"/>
          <p:cNvSpPr>
            <a:spLocks noChangeArrowheads="1"/>
          </p:cNvSpPr>
          <p:nvPr/>
        </p:nvSpPr>
        <p:spPr bwMode="auto">
          <a:xfrm>
            <a:off x="40179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35" name="AutoShape 11"/>
          <p:cNvSpPr>
            <a:spLocks noChangeArrowheads="1"/>
          </p:cNvSpPr>
          <p:nvPr/>
        </p:nvSpPr>
        <p:spPr bwMode="auto">
          <a:xfrm>
            <a:off x="4878390" y="6438900"/>
            <a:ext cx="1152526" cy="381000"/>
          </a:xfrm>
          <a:prstGeom prst="chevron">
            <a:avLst>
              <a:gd name="adj" fmla="val 7562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36" name="AutoShape 12"/>
          <p:cNvSpPr>
            <a:spLocks noChangeArrowheads="1"/>
          </p:cNvSpPr>
          <p:nvPr/>
        </p:nvSpPr>
        <p:spPr bwMode="auto">
          <a:xfrm>
            <a:off x="5741988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2362204" y="6515104"/>
            <a:ext cx="7457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Define</a:t>
            </a: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3352800" y="6515104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Measure</a:t>
            </a: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4267204" y="6515104"/>
            <a:ext cx="862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Analyze</a:t>
            </a:r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5105402" y="6515104"/>
            <a:ext cx="9236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Improve</a:t>
            </a:r>
          </a:p>
        </p:txBody>
      </p: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5943604" y="6515104"/>
            <a:ext cx="8162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Control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457200" y="182563"/>
            <a:ext cx="8229600" cy="503238"/>
          </a:xfrm>
          <a:prstGeom prst="rect">
            <a:avLst/>
          </a:prstGeom>
          <a:noFill/>
          <a:ln w="317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 dirty="0">
                <a:latin typeface="+mj-lt"/>
              </a:rPr>
              <a:t>Improve Step Roadmap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F8A2E9-7EF4-4452-95F6-3F76EB72A94D}"/>
              </a:ext>
            </a:extLst>
          </p:cNvPr>
          <p:cNvPicPr/>
          <p:nvPr>
            <p:extLst>
              <p:ext uri="{D42A27DB-BD31-4B8C-83A1-F6EECF244321}">
                <p14:modId xmlns:p14="http://schemas.microsoft.com/office/powerpoint/2010/main" val="92774480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57199" y="914400"/>
            <a:ext cx="8204529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762000"/>
            <a:ext cx="765810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kern="0" noProof="0" dirty="0">
                <a:latin typeface="+mn-lt"/>
              </a:rPr>
              <a:t>The </a:t>
            </a:r>
            <a:r>
              <a:rPr lang="en-US" kern="0" dirty="0">
                <a:latin typeface="+mn-lt"/>
              </a:rPr>
              <a:t>team …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7086600" y="1106542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24.</a:t>
            </a:r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7620000" y="1106542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500" dirty="0"/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7086600" y="2099846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28.</a:t>
            </a:r>
          </a:p>
        </p:txBody>
      </p:sp>
      <p:sp>
        <p:nvSpPr>
          <p:cNvPr id="25" name="Freeform 18"/>
          <p:cNvSpPr>
            <a:spLocks/>
          </p:cNvSpPr>
          <p:nvPr/>
        </p:nvSpPr>
        <p:spPr bwMode="auto">
          <a:xfrm>
            <a:off x="7620000" y="2057400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600" dirty="0"/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7086600" y="2667000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29.</a:t>
            </a:r>
          </a:p>
        </p:txBody>
      </p:sp>
      <p:sp>
        <p:nvSpPr>
          <p:cNvPr id="28" name="Freeform 18"/>
          <p:cNvSpPr>
            <a:spLocks/>
          </p:cNvSpPr>
          <p:nvPr/>
        </p:nvSpPr>
        <p:spPr bwMode="auto">
          <a:xfrm>
            <a:off x="7620000" y="2590800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600" dirty="0"/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7086600" y="3319046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30.</a:t>
            </a:r>
          </a:p>
        </p:txBody>
      </p:sp>
      <p:sp>
        <p:nvSpPr>
          <p:cNvPr id="31" name="Freeform 18"/>
          <p:cNvSpPr>
            <a:spLocks/>
          </p:cNvSpPr>
          <p:nvPr/>
        </p:nvSpPr>
        <p:spPr bwMode="auto">
          <a:xfrm>
            <a:off x="7620000" y="3276600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600" dirty="0"/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7086600" y="3974068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31.</a:t>
            </a:r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>
            <a:off x="7620000" y="3983033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600" dirty="0"/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7086600" y="4614446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32.</a:t>
            </a:r>
          </a:p>
        </p:txBody>
      </p:sp>
      <p:sp>
        <p:nvSpPr>
          <p:cNvPr id="37" name="Freeform 18"/>
          <p:cNvSpPr>
            <a:spLocks/>
          </p:cNvSpPr>
          <p:nvPr/>
        </p:nvSpPr>
        <p:spPr bwMode="auto">
          <a:xfrm>
            <a:off x="7620000" y="4538246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600" dirty="0"/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7086600" y="5269468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33.</a:t>
            </a:r>
          </a:p>
        </p:txBody>
      </p:sp>
      <p:sp>
        <p:nvSpPr>
          <p:cNvPr id="40" name="Freeform 18"/>
          <p:cNvSpPr>
            <a:spLocks/>
          </p:cNvSpPr>
          <p:nvPr/>
        </p:nvSpPr>
        <p:spPr bwMode="auto">
          <a:xfrm>
            <a:off x="7620000" y="5193268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600" dirty="0"/>
          </a:p>
        </p:txBody>
      </p:sp>
      <p:sp>
        <p:nvSpPr>
          <p:cNvPr id="41" name="AutoShape 8"/>
          <p:cNvSpPr>
            <a:spLocks noChangeArrowheads="1"/>
          </p:cNvSpPr>
          <p:nvPr/>
        </p:nvSpPr>
        <p:spPr bwMode="auto">
          <a:xfrm>
            <a:off x="2362203" y="6438900"/>
            <a:ext cx="1077913" cy="381000"/>
          </a:xfrm>
          <a:prstGeom prst="homePlate">
            <a:avLst>
              <a:gd name="adj" fmla="val 7072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42" name="AutoShape 9"/>
          <p:cNvSpPr>
            <a:spLocks noChangeArrowheads="1"/>
          </p:cNvSpPr>
          <p:nvPr/>
        </p:nvSpPr>
        <p:spPr bwMode="auto">
          <a:xfrm>
            <a:off x="31543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43" name="AutoShape 10"/>
          <p:cNvSpPr>
            <a:spLocks noChangeArrowheads="1"/>
          </p:cNvSpPr>
          <p:nvPr/>
        </p:nvSpPr>
        <p:spPr bwMode="auto">
          <a:xfrm>
            <a:off x="40179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44" name="AutoShape 11"/>
          <p:cNvSpPr>
            <a:spLocks noChangeArrowheads="1"/>
          </p:cNvSpPr>
          <p:nvPr/>
        </p:nvSpPr>
        <p:spPr bwMode="auto">
          <a:xfrm>
            <a:off x="4878390" y="6438900"/>
            <a:ext cx="1152526" cy="381000"/>
          </a:xfrm>
          <a:prstGeom prst="chevron">
            <a:avLst>
              <a:gd name="adj" fmla="val 7562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45" name="AutoShape 12"/>
          <p:cNvSpPr>
            <a:spLocks noChangeArrowheads="1"/>
          </p:cNvSpPr>
          <p:nvPr/>
        </p:nvSpPr>
        <p:spPr bwMode="auto">
          <a:xfrm>
            <a:off x="5741988" y="6438900"/>
            <a:ext cx="1149350" cy="381000"/>
          </a:xfrm>
          <a:prstGeom prst="chevron">
            <a:avLst>
              <a:gd name="adj" fmla="val 7541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2362204" y="6515104"/>
            <a:ext cx="7457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Define</a:t>
            </a: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3352800" y="6515104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Measure</a:t>
            </a: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4267204" y="6515104"/>
            <a:ext cx="862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Analyze</a:t>
            </a:r>
          </a:p>
        </p:txBody>
      </p:sp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5105402" y="6515104"/>
            <a:ext cx="9236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Improve</a:t>
            </a:r>
          </a:p>
        </p:txBody>
      </p:sp>
      <p:sp>
        <p:nvSpPr>
          <p:cNvPr id="50" name="Text Box 17"/>
          <p:cNvSpPr txBox="1">
            <a:spLocks noChangeArrowheads="1"/>
          </p:cNvSpPr>
          <p:nvPr/>
        </p:nvSpPr>
        <p:spPr bwMode="auto">
          <a:xfrm>
            <a:off x="5943604" y="6515104"/>
            <a:ext cx="8162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Control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01850" y="1143000"/>
            <a:ext cx="7124701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457200" indent="-457200">
              <a:spcBef>
                <a:spcPts val="60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sz="1600" kern="0" noProof="0" dirty="0">
                <a:latin typeface="+mn-lt"/>
              </a:rPr>
              <a:t>Developed Before and After Graphs (</a:t>
            </a:r>
            <a:r>
              <a:rPr lang="en-US" sz="1600" kern="0" dirty="0">
                <a:latin typeface="+mn-lt"/>
              </a:rPr>
              <a:t>u</a:t>
            </a:r>
            <a:r>
              <a:rPr lang="en-US" sz="1600" kern="0" noProof="0" dirty="0">
                <a:latin typeface="+mn-lt"/>
              </a:rPr>
              <a:t>sing graphs shown in the Analyze, Measure, and Define steps in reverse order).</a:t>
            </a:r>
          </a:p>
          <a:p>
            <a:pPr marL="457200" indent="-457200">
              <a:spcBef>
                <a:spcPts val="30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sz="1600" kern="0" noProof="0" dirty="0">
                <a:latin typeface="+mn-lt"/>
              </a:rPr>
              <a:t>Determined Actual Project Return on Investment (ROI).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kumimoji="0" lang="en-US" sz="160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Updated the Process Flow Chart</a:t>
            </a:r>
            <a:r>
              <a:rPr kumimoji="0" lang="en-US" sz="1600" i="0" u="none" strike="noStrike" kern="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60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and</a:t>
            </a:r>
            <a:r>
              <a:rPr kumimoji="0" lang="en-US" sz="1600" i="0" u="none" strike="noStrike" kern="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revised procedures.</a:t>
            </a:r>
          </a:p>
          <a:p>
            <a:pPr marL="457200" indent="-457200">
              <a:spcBef>
                <a:spcPts val="30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kumimoji="0" lang="en-US" sz="160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Provided training in</a:t>
            </a:r>
            <a:r>
              <a:rPr kumimoji="0" lang="en-US" sz="1600" i="0" u="none" strike="noStrike" kern="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new procedures.</a:t>
            </a:r>
            <a:endParaRPr kumimoji="0" lang="en-US" sz="1600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sz="1600" kern="0" dirty="0">
                <a:latin typeface="+mn-lt"/>
              </a:rPr>
              <a:t>Updated and implemented the Process Control System.</a:t>
            </a:r>
          </a:p>
          <a:p>
            <a:pPr marL="457200" indent="-457200">
              <a:spcBef>
                <a:spcPts val="30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sz="1600" kern="0" dirty="0">
                <a:latin typeface="+mn-lt"/>
              </a:rPr>
              <a:t>Monitored compliance with new methods. </a:t>
            </a: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kumimoji="0" lang="en-US" sz="160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Identified Replication Opportunities.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kumimoji="0" lang="en-US" sz="1600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kumimoji="0" lang="en-US" sz="160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Developed an Action Plan for Future Plans / Next Steps.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kumimoji="0" lang="en-US" sz="1600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sz="1600" kern="0" dirty="0"/>
              <a:t>Documented overall project lessons learned / team growth.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kumimoji="0" lang="en-US" sz="1600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sz="1600" kern="0" dirty="0"/>
              <a:t>Achieved Sponsor Sign-off.</a:t>
            </a:r>
            <a:endParaRPr lang="en-US" sz="1600" kern="0" dirty="0">
              <a:latin typeface="+mn-lt"/>
            </a:endParaRP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sz="1600" kern="0" noProof="0" dirty="0">
                <a:latin typeface="+mn-lt"/>
              </a:rPr>
              <a:t>Team made its Management Presentation, received Recognition.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lang="en-US" sz="1600" kern="0" noProof="0" dirty="0">
              <a:latin typeface="+mn-lt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457200" y="182563"/>
            <a:ext cx="8229600" cy="503238"/>
          </a:xfrm>
          <a:prstGeom prst="rect">
            <a:avLst/>
          </a:prstGeom>
          <a:noFill/>
          <a:ln w="317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 dirty="0">
                <a:latin typeface="+mj-lt"/>
              </a:rPr>
              <a:t>Essential Tools</a:t>
            </a:r>
          </a:p>
        </p:txBody>
      </p:sp>
      <p:sp>
        <p:nvSpPr>
          <p:cNvPr id="54" name="Text Box 17"/>
          <p:cNvSpPr txBox="1">
            <a:spLocks noChangeArrowheads="1"/>
          </p:cNvSpPr>
          <p:nvPr/>
        </p:nvSpPr>
        <p:spPr bwMode="auto">
          <a:xfrm>
            <a:off x="8001000" y="1100076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25.</a:t>
            </a:r>
          </a:p>
        </p:txBody>
      </p:sp>
      <p:sp>
        <p:nvSpPr>
          <p:cNvPr id="55" name="Freeform 18"/>
          <p:cNvSpPr>
            <a:spLocks/>
          </p:cNvSpPr>
          <p:nvPr/>
        </p:nvSpPr>
        <p:spPr bwMode="auto">
          <a:xfrm>
            <a:off x="8534400" y="1106542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500" dirty="0"/>
          </a:p>
        </p:txBody>
      </p:sp>
      <p:sp>
        <p:nvSpPr>
          <p:cNvPr id="60" name="Text Box 17"/>
          <p:cNvSpPr txBox="1">
            <a:spLocks noChangeArrowheads="1"/>
          </p:cNvSpPr>
          <p:nvPr/>
        </p:nvSpPr>
        <p:spPr bwMode="auto">
          <a:xfrm>
            <a:off x="7086600" y="1544632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26.</a:t>
            </a:r>
          </a:p>
        </p:txBody>
      </p:sp>
      <p:sp>
        <p:nvSpPr>
          <p:cNvPr id="61" name="Freeform 18"/>
          <p:cNvSpPr>
            <a:spLocks/>
          </p:cNvSpPr>
          <p:nvPr/>
        </p:nvSpPr>
        <p:spPr bwMode="auto">
          <a:xfrm>
            <a:off x="7620000" y="1544632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500" dirty="0"/>
          </a:p>
        </p:txBody>
      </p:sp>
      <p:sp>
        <p:nvSpPr>
          <p:cNvPr id="63" name="Text Box 17"/>
          <p:cNvSpPr txBox="1">
            <a:spLocks noChangeArrowheads="1"/>
          </p:cNvSpPr>
          <p:nvPr/>
        </p:nvSpPr>
        <p:spPr bwMode="auto">
          <a:xfrm>
            <a:off x="8001000" y="1544342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27.</a:t>
            </a:r>
          </a:p>
        </p:txBody>
      </p:sp>
      <p:sp>
        <p:nvSpPr>
          <p:cNvPr id="64" name="Freeform 18"/>
          <p:cNvSpPr>
            <a:spLocks/>
          </p:cNvSpPr>
          <p:nvPr/>
        </p:nvSpPr>
        <p:spPr bwMode="auto">
          <a:xfrm>
            <a:off x="8544067" y="1529690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500" dirty="0"/>
          </a:p>
        </p:txBody>
      </p:sp>
      <p:sp>
        <p:nvSpPr>
          <p:cNvPr id="65" name="Rectangle 64"/>
          <p:cNvSpPr/>
          <p:nvPr/>
        </p:nvSpPr>
        <p:spPr>
          <a:xfrm>
            <a:off x="7772400" y="1550808"/>
            <a:ext cx="415498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b="1" dirty="0"/>
              <a:t>&amp; </a:t>
            </a:r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6BE08B9-EFFB-4148-A63A-839509A89B35}"/>
              </a:ext>
            </a:extLst>
          </p:cNvPr>
          <p:cNvSpPr/>
          <p:nvPr/>
        </p:nvSpPr>
        <p:spPr>
          <a:xfrm>
            <a:off x="7543800" y="1143000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913C21-294E-4CD4-B3DA-2A33F82B27EF}"/>
              </a:ext>
            </a:extLst>
          </p:cNvPr>
          <p:cNvSpPr/>
          <p:nvPr/>
        </p:nvSpPr>
        <p:spPr>
          <a:xfrm>
            <a:off x="7526337" y="1600200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5F5DD09-9C01-4727-8282-260EEE9F49AA}"/>
              </a:ext>
            </a:extLst>
          </p:cNvPr>
          <p:cNvSpPr/>
          <p:nvPr/>
        </p:nvSpPr>
        <p:spPr>
          <a:xfrm>
            <a:off x="7543800" y="2114490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CE5E1DD-9EEE-48CA-A3E1-9957039252BE}"/>
              </a:ext>
            </a:extLst>
          </p:cNvPr>
          <p:cNvSpPr/>
          <p:nvPr/>
        </p:nvSpPr>
        <p:spPr>
          <a:xfrm>
            <a:off x="7543800" y="2681644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90714AB-2FEA-441D-AE6E-EBC7C4F77F48}"/>
              </a:ext>
            </a:extLst>
          </p:cNvPr>
          <p:cNvSpPr/>
          <p:nvPr/>
        </p:nvSpPr>
        <p:spPr>
          <a:xfrm>
            <a:off x="7526337" y="3333690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E3B2AB1-CCB3-4CF2-AA1B-8F6B7FE24E17}"/>
              </a:ext>
            </a:extLst>
          </p:cNvPr>
          <p:cNvSpPr/>
          <p:nvPr/>
        </p:nvSpPr>
        <p:spPr>
          <a:xfrm>
            <a:off x="7526337" y="4019490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C70BCB1-2653-4135-A339-F42256B633D2}"/>
              </a:ext>
            </a:extLst>
          </p:cNvPr>
          <p:cNvSpPr/>
          <p:nvPr/>
        </p:nvSpPr>
        <p:spPr>
          <a:xfrm>
            <a:off x="7543800" y="4629090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66AC5C1-AB41-46CE-8B29-12D2C6EB43F9}"/>
              </a:ext>
            </a:extLst>
          </p:cNvPr>
          <p:cNvSpPr/>
          <p:nvPr/>
        </p:nvSpPr>
        <p:spPr>
          <a:xfrm>
            <a:off x="7526337" y="5284112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100E227-3867-4BCE-AD30-3DFA01066324}"/>
              </a:ext>
            </a:extLst>
          </p:cNvPr>
          <p:cNvSpPr/>
          <p:nvPr/>
        </p:nvSpPr>
        <p:spPr>
          <a:xfrm>
            <a:off x="8470876" y="1131366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B2EB28E-447A-4523-BA2E-41D610FE6F17}"/>
              </a:ext>
            </a:extLst>
          </p:cNvPr>
          <p:cNvSpPr/>
          <p:nvPr/>
        </p:nvSpPr>
        <p:spPr>
          <a:xfrm>
            <a:off x="8467867" y="1585258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C0380C7-5416-4C92-B3C4-A858927F47BE}"/>
              </a:ext>
            </a:extLst>
          </p:cNvPr>
          <p:cNvSpPr/>
          <p:nvPr/>
        </p:nvSpPr>
        <p:spPr>
          <a:xfrm>
            <a:off x="7772400" y="1106542"/>
            <a:ext cx="415498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b="1" dirty="0"/>
              <a:t>&amp;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AutoShape 8"/>
          <p:cNvSpPr>
            <a:spLocks noChangeArrowheads="1"/>
          </p:cNvSpPr>
          <p:nvPr/>
        </p:nvSpPr>
        <p:spPr bwMode="auto">
          <a:xfrm>
            <a:off x="2362203" y="6438900"/>
            <a:ext cx="1077913" cy="381000"/>
          </a:xfrm>
          <a:prstGeom prst="homePlate">
            <a:avLst>
              <a:gd name="adj" fmla="val 7072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42" name="AutoShape 9"/>
          <p:cNvSpPr>
            <a:spLocks noChangeArrowheads="1"/>
          </p:cNvSpPr>
          <p:nvPr/>
        </p:nvSpPr>
        <p:spPr bwMode="auto">
          <a:xfrm>
            <a:off x="31543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43" name="AutoShape 10"/>
          <p:cNvSpPr>
            <a:spLocks noChangeArrowheads="1"/>
          </p:cNvSpPr>
          <p:nvPr/>
        </p:nvSpPr>
        <p:spPr bwMode="auto">
          <a:xfrm>
            <a:off x="40179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44" name="AutoShape 11"/>
          <p:cNvSpPr>
            <a:spLocks noChangeArrowheads="1"/>
          </p:cNvSpPr>
          <p:nvPr/>
        </p:nvSpPr>
        <p:spPr bwMode="auto">
          <a:xfrm>
            <a:off x="4878390" y="6438900"/>
            <a:ext cx="1152526" cy="381000"/>
          </a:xfrm>
          <a:prstGeom prst="chevron">
            <a:avLst>
              <a:gd name="adj" fmla="val 7562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45" name="AutoShape 12"/>
          <p:cNvSpPr>
            <a:spLocks noChangeArrowheads="1"/>
          </p:cNvSpPr>
          <p:nvPr/>
        </p:nvSpPr>
        <p:spPr bwMode="auto">
          <a:xfrm>
            <a:off x="5741988" y="6438900"/>
            <a:ext cx="1149350" cy="381000"/>
          </a:xfrm>
          <a:prstGeom prst="chevron">
            <a:avLst>
              <a:gd name="adj" fmla="val 7541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2362204" y="6515104"/>
            <a:ext cx="7457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Define</a:t>
            </a: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3352800" y="6515104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Measure</a:t>
            </a: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4267204" y="6515104"/>
            <a:ext cx="862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Analyze</a:t>
            </a:r>
          </a:p>
        </p:txBody>
      </p:sp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5105402" y="6515104"/>
            <a:ext cx="9236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Improve</a:t>
            </a:r>
          </a:p>
        </p:txBody>
      </p:sp>
      <p:sp>
        <p:nvSpPr>
          <p:cNvPr id="50" name="Text Box 17"/>
          <p:cNvSpPr txBox="1">
            <a:spLocks noChangeArrowheads="1"/>
          </p:cNvSpPr>
          <p:nvPr/>
        </p:nvSpPr>
        <p:spPr bwMode="auto">
          <a:xfrm>
            <a:off x="5943604" y="6515104"/>
            <a:ext cx="8162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Control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457200" y="182563"/>
            <a:ext cx="8229600" cy="503238"/>
          </a:xfrm>
          <a:prstGeom prst="rect">
            <a:avLst/>
          </a:prstGeom>
          <a:noFill/>
          <a:ln w="317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 dirty="0">
                <a:latin typeface="+mj-lt"/>
              </a:rPr>
              <a:t>Control Step Roadmap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6AE65D-33D2-4CF7-B7A6-E58D9FD92BD5}"/>
              </a:ext>
            </a:extLst>
          </p:cNvPr>
          <p:cNvPicPr/>
          <p:nvPr>
            <p:extLst>
              <p:ext uri="{D42A27DB-BD31-4B8C-83A1-F6EECF244321}">
                <p14:modId xmlns:p14="http://schemas.microsoft.com/office/powerpoint/2010/main" val="3149270621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20688" y="990600"/>
            <a:ext cx="8262937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990600"/>
            <a:ext cx="815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457200" indent="-457200">
              <a:spcBef>
                <a:spcPts val="600"/>
              </a:spcBef>
              <a:spcAft>
                <a:spcPts val="0"/>
              </a:spcAft>
              <a:defRPr/>
            </a:pPr>
            <a:r>
              <a:rPr lang="en-US" kern="0" noProof="0" dirty="0">
                <a:latin typeface="+mn-lt"/>
              </a:rPr>
              <a:t>Use the Appendix for:</a:t>
            </a: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noProof="0" dirty="0">
                <a:latin typeface="+mn-lt"/>
              </a:rPr>
              <a:t>Back up data and analysis documentation.</a:t>
            </a: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kumimoji="0" lang="en-US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Meeting minutes.</a:t>
            </a: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noProof="0" dirty="0">
                <a:latin typeface="+mn-lt"/>
              </a:rPr>
              <a:t>Source documents and reports.</a:t>
            </a: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kumimoji="0" lang="en-US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Organization’s Key</a:t>
            </a:r>
            <a:r>
              <a:rPr kumimoji="0" lang="en-US" i="0" u="none" strike="noStrike" kern="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Performance Indicators (KPIs), Scorecard, and/or Strategic Plan.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lang="en-US" kern="0" baseline="0" noProof="0" dirty="0">
              <a:latin typeface="+mn-lt"/>
            </a:endParaRPr>
          </a:p>
          <a:p>
            <a:pPr marL="914400" indent="-914400">
              <a:spcBef>
                <a:spcPts val="600"/>
              </a:spcBef>
              <a:spcAft>
                <a:spcPts val="0"/>
              </a:spcAft>
              <a:defRPr/>
            </a:pPr>
            <a:r>
              <a:rPr lang="en-US" b="1" i="1" kern="0" noProof="0" dirty="0">
                <a:latin typeface="+mn-lt"/>
              </a:rPr>
              <a:t>Notes: </a:t>
            </a:r>
            <a:r>
              <a:rPr lang="en-US" i="1" kern="0" noProof="0" dirty="0">
                <a:latin typeface="+mn-lt"/>
              </a:rPr>
              <a:t>	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i="1" kern="0" noProof="0" dirty="0">
                <a:latin typeface="+mn-lt"/>
              </a:rPr>
              <a:t>The “Essential Tools” will be used in most DMAIC project stories. Some projects may require additional tools.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i="1" kern="0" noProof="0" dirty="0">
                <a:latin typeface="+mn-lt"/>
              </a:rPr>
              <a:t>Remember: Fact-based conclusions; consistency in terminology; continuity of data; and logical story flow.</a:t>
            </a:r>
            <a:endParaRPr kumimoji="0" lang="en-US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182563"/>
            <a:ext cx="8229600" cy="503238"/>
          </a:xfrm>
          <a:prstGeom prst="rect">
            <a:avLst/>
          </a:prstGeom>
          <a:noFill/>
          <a:ln w="317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 dirty="0">
                <a:latin typeface="+mj-lt"/>
              </a:rPr>
              <a:t>Appendix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182563"/>
            <a:ext cx="8229600" cy="503238"/>
          </a:xfrm>
          <a:prstGeom prst="rect">
            <a:avLst/>
          </a:prstGeom>
          <a:noFill/>
          <a:ln w="317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 dirty="0">
                <a:latin typeface="+mj-lt"/>
              </a:rPr>
              <a:t>Lean Six Sigma Problem Solving Process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04527" y="648986"/>
            <a:ext cx="822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team utilized the 5-Step DMAIC problem solving process.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621239"/>
              </p:ext>
            </p:extLst>
          </p:nvPr>
        </p:nvGraphicFramePr>
        <p:xfrm>
          <a:off x="457200" y="990600"/>
          <a:ext cx="8229600" cy="5230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3464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Process Step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Description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of  Key Team Activities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27432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Number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650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</a:rPr>
                        <a:t>DEFINE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Char char=""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Select Priority Issue / Process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itchFamily="18" charset="2"/>
                        <a:buChar char="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Confirm Stakeholder Requirements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Char char=""/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Display Theme Indicator and Performance “Gap”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Char char=""/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Develop a SMART Theme Statement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Char char=""/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Determine the Cost of Poor Quality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itchFamily="18" charset="2"/>
                        <a:buChar char="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Establish a Method to Monitor Team Progress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itchFamily="18" charset="2"/>
                        <a:buChar char="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Develop a DMAIC Project Schedule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606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</a:rPr>
                        <a:t>MEASURE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itchFamily="18" charset="2"/>
                        <a:buChar char="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Construct a Process Flow Chart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itchFamily="18" charset="2"/>
                        <a:buChar char="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Perform 8 Wastes Analysis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itchFamily="18" charset="2"/>
                        <a:buChar char="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Develop a Data Collection Plan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Char char=""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Stratify the Problem (i.e. “Gap”) and Select the Significant Problem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Char char=""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Develop a Target and a SMART Problem Statement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26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</a:rPr>
                        <a:t>ANALYZE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Char char=""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Identify Potential Root Causes(s)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Char char=""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Verify Root Cause(s)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Char char=""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Assess Impact of Root Causes on the Problem in the Measure Step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766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</a:rPr>
                        <a:t>IMPROVE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Char char=""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Identify and Select Countermeasures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Char char=""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Identify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Barriers and Aids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Char char=""/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Develop Action Plans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Char char=""/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Confirm Pilot Plan Effectiveness and Document Lessons Learned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Char char=""/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Determine the 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Expected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Return on Investment</a:t>
                      </a: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840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</a:rPr>
                        <a:t>CONTROL</a:t>
                      </a:r>
                    </a:p>
                  </a:txBody>
                  <a:tcPr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itchFamily="18" charset="2"/>
                        <a:buChar char="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Confirm / Document Improvement Results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itchFamily="18" charset="2"/>
                        <a:buChar char="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Determine the 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Actual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Return on Investment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Char char=""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Standardize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Improvements within Operations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Char char=""/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Replicate Changes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Char char=""/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Document Lessons Learned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 2" pitchFamily="18" charset="2"/>
                        <a:buChar char=""/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Identify Future Plans for Continued Process Improvement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2362203" y="6438900"/>
            <a:ext cx="1077913" cy="381000"/>
          </a:xfrm>
          <a:prstGeom prst="homePlate">
            <a:avLst>
              <a:gd name="adj" fmla="val 7072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31543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40179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>
            <a:off x="4878390" y="6438900"/>
            <a:ext cx="1152526" cy="381000"/>
          </a:xfrm>
          <a:prstGeom prst="chevron">
            <a:avLst>
              <a:gd name="adj" fmla="val 7562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5741988" y="6438900"/>
            <a:ext cx="1149350" cy="381000"/>
          </a:xfrm>
          <a:prstGeom prst="chevron">
            <a:avLst>
              <a:gd name="adj" fmla="val 7541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2362204" y="6515104"/>
            <a:ext cx="7457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Define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3352800" y="6515104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Measure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4267204" y="6515104"/>
            <a:ext cx="862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Analyze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5105402" y="6515104"/>
            <a:ext cx="9236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Improve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5943604" y="6515104"/>
            <a:ext cx="8162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Control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457200" y="6200001"/>
            <a:ext cx="83058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200" i="1" dirty="0">
                <a:latin typeface="Verdana" pitchFamily="34" charset="0"/>
              </a:rPr>
              <a:t>Note: Keep sponsor informed and engaged.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384413" y="752215"/>
            <a:ext cx="82295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The team and management used a Checklist to monitor team progress.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57200" y="182563"/>
            <a:ext cx="8229600" cy="503238"/>
          </a:xfrm>
          <a:prstGeom prst="rect">
            <a:avLst/>
          </a:prstGeom>
          <a:noFill/>
          <a:ln w="317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 dirty="0">
                <a:latin typeface="+mj-lt"/>
              </a:rPr>
              <a:t>Monitor Team Progress</a:t>
            </a: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2362203" y="6438900"/>
            <a:ext cx="1077913" cy="381000"/>
          </a:xfrm>
          <a:prstGeom prst="homePlate">
            <a:avLst>
              <a:gd name="adj" fmla="val 7072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31543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24" name="AutoShape 10"/>
          <p:cNvSpPr>
            <a:spLocks noChangeArrowheads="1"/>
          </p:cNvSpPr>
          <p:nvPr/>
        </p:nvSpPr>
        <p:spPr bwMode="auto">
          <a:xfrm>
            <a:off x="40179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4878390" y="6438900"/>
            <a:ext cx="1152526" cy="381000"/>
          </a:xfrm>
          <a:prstGeom prst="chevron">
            <a:avLst>
              <a:gd name="adj" fmla="val 7562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26" name="AutoShape 12"/>
          <p:cNvSpPr>
            <a:spLocks noChangeArrowheads="1"/>
          </p:cNvSpPr>
          <p:nvPr/>
        </p:nvSpPr>
        <p:spPr bwMode="auto">
          <a:xfrm>
            <a:off x="5741988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2362204" y="6515104"/>
            <a:ext cx="7457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Define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3352800" y="6515104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Measure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4267204" y="6515104"/>
            <a:ext cx="862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Analyze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5105402" y="6515104"/>
            <a:ext cx="9236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Improve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5943604" y="6515104"/>
            <a:ext cx="8162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Control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8A29D9DA-AE17-4BCF-84A2-3F1A1A3372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77393"/>
              </p:ext>
            </p:extLst>
          </p:nvPr>
        </p:nvGraphicFramePr>
        <p:xfrm>
          <a:off x="457200" y="1203581"/>
          <a:ext cx="8229599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4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2601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ets Six Sigma DMAIC Checklist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</a:rPr>
                        <a:t>Step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</a:rPr>
                        <a:t>DMAIC Steps – Objectives and Checkpoints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ym typeface="Wingdings"/>
                        </a:rPr>
                        <a:t></a:t>
                      </a:r>
                      <a:endParaRPr lang="en-US" sz="12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Key Tools / Techniques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451">
                <a:tc rowSpan="6">
                  <a:txBody>
                    <a:bodyPr/>
                    <a:lstStyle/>
                    <a:p>
                      <a:pPr marL="0" indent="0" algn="ctr"/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</a:rPr>
                        <a:t>Step 1: Define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/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Quantify the need for improvement in terms of performance and financial impact.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451">
                <a:tc vMerge="1">
                  <a:txBody>
                    <a:bodyPr/>
                    <a:lstStyle/>
                    <a:p>
                      <a:pPr marL="228600" indent="-228600"/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sz="1100" dirty="0">
                          <a:solidFill>
                            <a:sysClr val="windowText" lastClr="000000"/>
                          </a:solidFill>
                        </a:rPr>
                        <a:t>1.	The stakeholders and needs were identified.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dirty="0"/>
                        <a:t>Selection Matrix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itchFamily="18" charset="2"/>
                        <a:buChar char=""/>
                        <a:tabLst/>
                        <a:defRPr/>
                      </a:pPr>
                      <a:r>
                        <a:rPr lang="en-US" sz="1100" dirty="0"/>
                        <a:t>Line Graph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itchFamily="18" charset="2"/>
                        <a:buChar char=""/>
                        <a:tabLst/>
                        <a:defRPr/>
                      </a:pPr>
                      <a:r>
                        <a:rPr lang="en-US" sz="1100" dirty="0"/>
                        <a:t>Theme Statement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itchFamily="18" charset="2"/>
                        <a:buChar char=""/>
                        <a:tabLst/>
                        <a:defRPr/>
                      </a:pPr>
                      <a:r>
                        <a:rPr lang="en-US" sz="1100" dirty="0"/>
                        <a:t>Cost of Poor Quality Matrix</a:t>
                      </a:r>
                    </a:p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dirty="0"/>
                        <a:t>Action Plan</a:t>
                      </a:r>
                    </a:p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dirty="0"/>
                        <a:t>Project Charter</a:t>
                      </a:r>
                    </a:p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dirty="0"/>
                        <a:t>Project Planning  Worksheet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451">
                <a:tc vMerge="1">
                  <a:txBody>
                    <a:bodyPr/>
                    <a:lstStyle/>
                    <a:p>
                      <a:pPr marL="228600" indent="-22860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sz="1100" dirty="0">
                          <a:solidFill>
                            <a:sysClr val="windowText" lastClr="000000"/>
                          </a:solidFill>
                        </a:rPr>
                        <a:t>2.	An indicator measuring performance in meeting the need was developed.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sz="1100" dirty="0">
                          <a:solidFill>
                            <a:sysClr val="windowText" lastClr="000000"/>
                          </a:solidFill>
                        </a:rPr>
                        <a:t>3.	A theme statement consistent with the indicator was developed,</a:t>
                      </a:r>
                      <a:r>
                        <a:rPr lang="en-US" sz="1100" baseline="0" dirty="0">
                          <a:solidFill>
                            <a:sysClr val="windowText" lastClr="000000"/>
                          </a:solidFill>
                        </a:rPr>
                        <a:t> and the Cost of Poor Quality (COPQ) were determined.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451">
                <a:tc vMerge="1">
                  <a:txBody>
                    <a:bodyPr/>
                    <a:lstStyle/>
                    <a:p>
                      <a:pPr marL="228600" indent="-22860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indent="-347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</a:rPr>
                        <a:t>4.	A schedule for completing the five DMAIC steps was developed.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459">
                <a:tc vMerge="1">
                  <a:txBody>
                    <a:bodyPr/>
                    <a:lstStyle/>
                    <a:p>
                      <a:pPr marL="228600" indent="-22860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sz="1100" dirty="0">
                          <a:solidFill>
                            <a:sysClr val="windowText" lastClr="000000"/>
                          </a:solidFill>
                        </a:rPr>
                        <a:t>5.	The sponsor signed off on the project’s purpose, scope, and significance.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451">
                <a:tc rowSpan="7"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</a:rPr>
                        <a:t>Step 2:</a:t>
                      </a:r>
                    </a:p>
                    <a:p>
                      <a:pPr marL="0" indent="0" algn="ctr">
                        <a:tabLst/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</a:rPr>
                        <a:t>Measure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</a:rPr>
                        <a:t>Identify the significant problem and set a target for improvement.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688">
                <a:tc vMerge="1">
                  <a:txBody>
                    <a:bodyPr/>
                    <a:lstStyle/>
                    <a:p>
                      <a:pPr marL="0" indent="0" algn="ctr">
                        <a:tabLst/>
                      </a:pPr>
                      <a:endParaRPr lang="en-US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indent="-347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</a:rPr>
                        <a:t>6.	</a:t>
                      </a:r>
                      <a:r>
                        <a:rPr lang="en-US" sz="1100" dirty="0"/>
                        <a:t>Measurement and data collection systems were developed.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dirty="0"/>
                        <a:t>Process</a:t>
                      </a:r>
                      <a:r>
                        <a:rPr lang="en-US" sz="1100" baseline="0" dirty="0"/>
                        <a:t> Flow Chart</a:t>
                      </a:r>
                    </a:p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baseline="0" dirty="0"/>
                        <a:t>8 Wastes</a:t>
                      </a:r>
                    </a:p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baseline="0" dirty="0" err="1"/>
                        <a:t>Checksheet</a:t>
                      </a:r>
                      <a:r>
                        <a:rPr lang="en-US" sz="1100" baseline="0" dirty="0"/>
                        <a:t>, Spreadsheet, Survey</a:t>
                      </a:r>
                    </a:p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baseline="0" dirty="0"/>
                        <a:t>Histogram</a:t>
                      </a:r>
                    </a:p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baseline="0" dirty="0"/>
                        <a:t>Pareto Chart</a:t>
                      </a:r>
                    </a:p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baseline="0" dirty="0"/>
                        <a:t>Target Setting Worksheet</a:t>
                      </a:r>
                    </a:p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baseline="0" dirty="0"/>
                        <a:t>Problem Statement</a:t>
                      </a:r>
                    </a:p>
                    <a:p>
                      <a:pPr marL="228600" indent="-228600">
                        <a:buFont typeface="Wingdings 2" pitchFamily="18" charset="2"/>
                        <a:buChar char=""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7663" marR="0" indent="-347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7.	</a:t>
                      </a:r>
                      <a:r>
                        <a:rPr lang="en-US" sz="1100" dirty="0">
                          <a:solidFill>
                            <a:sysClr val="windowText" lastClr="000000"/>
                          </a:solidFill>
                        </a:rPr>
                        <a:t>The theme was stratified from various viewpoints and a significant problem was chosen.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451">
                <a:tc vMerge="1">
                  <a:txBody>
                    <a:bodyPr/>
                    <a:lstStyle/>
                    <a:p>
                      <a:pPr marL="228600" indent="-22860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indent="-347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</a:rPr>
                        <a:t>8.	A target for improvement was established based on the stakeholders’ needs.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451">
                <a:tc vMerge="1">
                  <a:txBody>
                    <a:bodyPr/>
                    <a:lstStyle/>
                    <a:p>
                      <a:pPr marL="228600" indent="-22860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indent="-347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</a:rPr>
                        <a:t>9.	The impact of the target on the theme indicator and</a:t>
                      </a:r>
                      <a:r>
                        <a:rPr lang="en-US" sz="1100" baseline="0" dirty="0">
                          <a:solidFill>
                            <a:sysClr val="windowText" lastClr="000000"/>
                          </a:solidFill>
                        </a:rPr>
                        <a:t> the COPQ were </a:t>
                      </a:r>
                      <a:r>
                        <a:rPr lang="en-US" sz="1100" dirty="0">
                          <a:solidFill>
                            <a:sysClr val="windowText" lastClr="000000"/>
                          </a:solidFill>
                        </a:rPr>
                        <a:t>determined.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7663" marR="0" indent="-347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</a:rPr>
                        <a:t>10.	A problem statement that addressed the gap between the actual and target values was developed.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451">
                <a:tc vMerge="1">
                  <a:txBody>
                    <a:bodyPr/>
                    <a:lstStyle/>
                    <a:p>
                      <a:pPr marL="228600" indent="-22860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sz="1100" dirty="0"/>
                        <a:t>11.	The sponsor signed off on the project’s focus and target.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0" name="Freeform 18">
            <a:extLst>
              <a:ext uri="{FF2B5EF4-FFF2-40B4-BE49-F238E27FC236}">
                <a16:creationId xmlns:a16="http://schemas.microsoft.com/office/drawing/2014/main" id="{43AF337C-C11E-414C-9E06-A7B83DD71E8B}"/>
              </a:ext>
            </a:extLst>
          </p:cNvPr>
          <p:cNvSpPr>
            <a:spLocks/>
          </p:cNvSpPr>
          <p:nvPr/>
        </p:nvSpPr>
        <p:spPr bwMode="auto">
          <a:xfrm>
            <a:off x="6629400" y="2286000"/>
            <a:ext cx="228600" cy="1524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400" dirty="0"/>
          </a:p>
        </p:txBody>
      </p:sp>
      <p:sp>
        <p:nvSpPr>
          <p:cNvPr id="32" name="Freeform 18">
            <a:extLst>
              <a:ext uri="{FF2B5EF4-FFF2-40B4-BE49-F238E27FC236}">
                <a16:creationId xmlns:a16="http://schemas.microsoft.com/office/drawing/2014/main" id="{30868020-63B7-459A-A152-603F0F6C4DB6}"/>
              </a:ext>
            </a:extLst>
          </p:cNvPr>
          <p:cNvSpPr>
            <a:spLocks/>
          </p:cNvSpPr>
          <p:nvPr/>
        </p:nvSpPr>
        <p:spPr bwMode="auto">
          <a:xfrm>
            <a:off x="6629400" y="2514600"/>
            <a:ext cx="228600" cy="1524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400" dirty="0"/>
          </a:p>
        </p:txBody>
      </p:sp>
      <p:sp>
        <p:nvSpPr>
          <p:cNvPr id="33" name="Freeform 18">
            <a:extLst>
              <a:ext uri="{FF2B5EF4-FFF2-40B4-BE49-F238E27FC236}">
                <a16:creationId xmlns:a16="http://schemas.microsoft.com/office/drawing/2014/main" id="{5C55E12B-7684-4D31-B1EF-6DE97EC9B78C}"/>
              </a:ext>
            </a:extLst>
          </p:cNvPr>
          <p:cNvSpPr>
            <a:spLocks/>
          </p:cNvSpPr>
          <p:nvPr/>
        </p:nvSpPr>
        <p:spPr bwMode="auto">
          <a:xfrm>
            <a:off x="6629400" y="2895600"/>
            <a:ext cx="228600" cy="1524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400" dirty="0"/>
          </a:p>
        </p:txBody>
      </p:sp>
      <p:sp>
        <p:nvSpPr>
          <p:cNvPr id="34" name="Freeform 18">
            <a:extLst>
              <a:ext uri="{FF2B5EF4-FFF2-40B4-BE49-F238E27FC236}">
                <a16:creationId xmlns:a16="http://schemas.microsoft.com/office/drawing/2014/main" id="{9C1EAF43-8CF8-4E95-8F55-6D8CD1B40DA0}"/>
              </a:ext>
            </a:extLst>
          </p:cNvPr>
          <p:cNvSpPr>
            <a:spLocks/>
          </p:cNvSpPr>
          <p:nvPr/>
        </p:nvSpPr>
        <p:spPr bwMode="auto">
          <a:xfrm>
            <a:off x="6629400" y="3200400"/>
            <a:ext cx="228600" cy="1524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2912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57200" y="182563"/>
            <a:ext cx="8229600" cy="503238"/>
          </a:xfrm>
          <a:prstGeom prst="rect">
            <a:avLst/>
          </a:prstGeom>
          <a:noFill/>
          <a:ln w="317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 dirty="0">
                <a:latin typeface="+mj-lt"/>
              </a:rPr>
              <a:t>Monitor Team Progress</a:t>
            </a:r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2362203" y="6438900"/>
            <a:ext cx="1077913" cy="381000"/>
          </a:xfrm>
          <a:prstGeom prst="homePlate">
            <a:avLst>
              <a:gd name="adj" fmla="val 7072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31543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40179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>
            <a:off x="4878390" y="6438900"/>
            <a:ext cx="1152526" cy="381000"/>
          </a:xfrm>
          <a:prstGeom prst="chevron">
            <a:avLst>
              <a:gd name="adj" fmla="val 7562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5741988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2362204" y="6515104"/>
            <a:ext cx="7457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Define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3352800" y="6515104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Measure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4267204" y="6515104"/>
            <a:ext cx="862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Analyze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5105402" y="6515104"/>
            <a:ext cx="9236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Improve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5943604" y="6515104"/>
            <a:ext cx="8162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Control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6933C5D-0CAF-4043-A0AF-0070A1D12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824457"/>
              </p:ext>
            </p:extLst>
          </p:nvPr>
        </p:nvGraphicFramePr>
        <p:xfrm>
          <a:off x="457200" y="914400"/>
          <a:ext cx="8229599" cy="5145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4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2601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ets Six Sigma DMAIC Checklist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</a:rPr>
                        <a:t>Step</a:t>
                      </a:r>
                    </a:p>
                  </a:txBody>
                  <a:tcPr marT="36576" marB="36576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</a:rPr>
                        <a:t>DMAIC Steps – Objectives and Checkpoints</a:t>
                      </a:r>
                    </a:p>
                  </a:txBody>
                  <a:tcPr marT="36576" marB="36576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ym typeface="Wingdings"/>
                        </a:rPr>
                        <a:t></a:t>
                      </a:r>
                      <a:endParaRPr lang="en-US" sz="1200" b="1" dirty="0"/>
                    </a:p>
                  </a:txBody>
                  <a:tcPr marT="36576" marB="36576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Key Tools / Techniques</a:t>
                      </a:r>
                    </a:p>
                  </a:txBody>
                  <a:tcPr marT="36576" marB="36576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451">
                <a:tc rowSpan="6"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</a:rPr>
                        <a:t>Step 3: Analyze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7663" indent="-347663"/>
                      <a:r>
                        <a:rPr lang="en-US" sz="1100" b="1" dirty="0"/>
                        <a:t>Identify and verify the root causes of the problem.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451">
                <a:tc vMerge="1">
                  <a:txBody>
                    <a:bodyPr/>
                    <a:lstStyle/>
                    <a:p>
                      <a:pPr marL="0" indent="0" algn="ctr">
                        <a:tabLst/>
                      </a:pPr>
                      <a:endParaRPr 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12.	Cause and effect analysis was taken to the root level.	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dirty="0"/>
                        <a:t>Cause and Effect Diagram (Fishbone)</a:t>
                      </a:r>
                    </a:p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dirty="0"/>
                        <a:t>5 Whys</a:t>
                      </a:r>
                    </a:p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dirty="0"/>
                        <a:t>Qualitative Analysis</a:t>
                      </a:r>
                    </a:p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dirty="0"/>
                        <a:t>Single Case Bore Analysis</a:t>
                      </a:r>
                    </a:p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dirty="0"/>
                        <a:t>Chi Square Test</a:t>
                      </a:r>
                    </a:p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dirty="0"/>
                        <a:t>Root Cause</a:t>
                      </a:r>
                      <a:r>
                        <a:rPr lang="en-US" sz="1100" baseline="0" dirty="0"/>
                        <a:t> Verification Matrix</a:t>
                      </a:r>
                      <a:endParaRPr lang="en-US" sz="1100" dirty="0"/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2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13.	Potential causes most likely to have the greatest impact on the problem were selected.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06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14.	A relationship between the root causes and the problem was verified with data.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451">
                <a:tc vMerge="1">
                  <a:txBody>
                    <a:bodyPr/>
                    <a:lstStyle/>
                    <a:p>
                      <a:pPr marL="0" indent="0" algn="ctr">
                        <a:tabLst/>
                      </a:pPr>
                      <a:endParaRPr 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indent="-347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15.	The impact of each root cause on the gap and  the COPQ were determined.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451">
                <a:tc vMerge="1">
                  <a:txBody>
                    <a:bodyPr/>
                    <a:lstStyle/>
                    <a:p>
                      <a:pPr marL="0" indent="0" algn="ctr">
                        <a:tabLst/>
                      </a:pPr>
                      <a:endParaRPr 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sz="1100" dirty="0">
                          <a:latin typeface="+mn-lt"/>
                        </a:rPr>
                        <a:t>16.	The sponsor signed off on the verified root causes and impact on the gap.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5451">
                <a:tc rowSpan="8"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</a:rPr>
                        <a:t>Step 4: Improve</a:t>
                      </a:r>
                    </a:p>
                  </a:txBody>
                  <a:tcPr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Select</a:t>
                      </a:r>
                      <a:r>
                        <a:rPr lang="en-US" sz="11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and plan effective and feasible countermeasures and determine the expected Return on Investment.</a:t>
                      </a:r>
                      <a:endParaRPr lang="en-US" sz="11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indent="-228600">
                        <a:buFont typeface="Wingdings 2" pitchFamily="18" charset="2"/>
                        <a:buChar char=""/>
                      </a:pP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451">
                <a:tc vMerge="1">
                  <a:txBody>
                    <a:bodyPr/>
                    <a:lstStyle/>
                    <a:p>
                      <a:pPr marL="0" indent="0" algn="ctr">
                        <a:tabLst/>
                      </a:pPr>
                      <a:endParaRPr 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indent="-347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</a:rPr>
                        <a:t>17.	</a:t>
                      </a: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Countermeasures were selected to address verified root causes.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dirty="0"/>
                        <a:t>Countermeasures Matrix</a:t>
                      </a:r>
                    </a:p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dirty="0"/>
                        <a:t>Work Breakdown Structure</a:t>
                      </a:r>
                    </a:p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dirty="0"/>
                        <a:t>Barriers and Aids Analysis</a:t>
                      </a:r>
                    </a:p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dirty="0"/>
                        <a:t>Cost Benefit Analysis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itchFamily="18" charset="2"/>
                        <a:buChar char=""/>
                        <a:tabLst/>
                        <a:defRPr/>
                      </a:pPr>
                      <a:r>
                        <a:rPr lang="en-US" sz="1100" dirty="0"/>
                        <a:t>Action Plan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itchFamily="18" charset="2"/>
                        <a:buChar char=""/>
                        <a:tabLst/>
                        <a:defRPr/>
                      </a:pPr>
                      <a:r>
                        <a:rPr lang="en-US" sz="1100" dirty="0"/>
                        <a:t>Pilot/Simulated Pilot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itchFamily="18" charset="2"/>
                        <a:buChar char=""/>
                        <a:tabLst/>
                        <a:defRPr/>
                      </a:pPr>
                      <a:r>
                        <a:rPr lang="en-US" sz="1100" dirty="0"/>
                        <a:t>Lessons Learned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itchFamily="18" charset="2"/>
                        <a:buChar char=""/>
                        <a:tabLst/>
                        <a:defRPr/>
                      </a:pPr>
                      <a:r>
                        <a:rPr lang="en-US" sz="1100" dirty="0"/>
                        <a:t>Return on Investment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451">
                <a:tc vMerge="1">
                  <a:txBody>
                    <a:bodyPr/>
                    <a:lstStyle/>
                    <a:p>
                      <a:pPr marL="0" indent="0" algn="ctr">
                        <a:tabLst/>
                      </a:pPr>
                      <a:endParaRPr 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sz="1100" dirty="0">
                          <a:latin typeface="+mn-lt"/>
                        </a:rPr>
                        <a:t>18.	The method for selecting the appropriate practical methods was clear and considered effectiveness and feasibility.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indent="-228600">
                        <a:buFont typeface="Wingdings 2" pitchFamily="18" charset="2"/>
                        <a:buChar char=""/>
                      </a:pP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451">
                <a:tc vMerge="1">
                  <a:txBody>
                    <a:bodyPr/>
                    <a:lstStyle/>
                    <a:p>
                      <a:pPr marL="0" indent="0" algn="ctr">
                        <a:tabLst/>
                      </a:pPr>
                      <a:endParaRPr 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indent="-347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</a:rPr>
                        <a:t>19.	</a:t>
                      </a: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Barriers and Aids were determined for countermeasures worth implementing.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indent="-228600">
                        <a:buFont typeface="Wingdings 2" pitchFamily="18" charset="2"/>
                        <a:buChar char=""/>
                      </a:pP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451">
                <a:tc vMerge="1">
                  <a:txBody>
                    <a:bodyPr/>
                    <a:lstStyle/>
                    <a:p>
                      <a:pPr marL="0" indent="0" algn="ctr">
                        <a:tabLst/>
                      </a:pPr>
                      <a:endParaRPr 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indent="-347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</a:rPr>
                        <a:t>20.	</a:t>
                      </a: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The action plan reflected accountability, schedule, and cost.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indent="-228600">
                        <a:buFont typeface="Wingdings 2" pitchFamily="18" charset="2"/>
                        <a:buChar char=""/>
                      </a:pP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451">
                <a:tc vMerge="1">
                  <a:txBody>
                    <a:bodyPr/>
                    <a:lstStyle/>
                    <a:p>
                      <a:pPr marL="0" indent="0" algn="ctr">
                        <a:tabLst/>
                      </a:pPr>
                      <a:endParaRPr 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sz="1100" dirty="0">
                          <a:latin typeface="+mn-lt"/>
                        </a:rPr>
                        <a:t>21.	A test pilot plan was implemented and evaluated to determine the capability to achieve the target established in the Problem Statement.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indent="-228600">
                        <a:buFont typeface="Wingdings 2" pitchFamily="18" charset="2"/>
                        <a:buChar char=""/>
                      </a:pP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451">
                <a:tc vMerge="1">
                  <a:txBody>
                    <a:bodyPr/>
                    <a:lstStyle/>
                    <a:p>
                      <a:pPr marL="0" indent="0" algn="ctr">
                        <a:tabLst/>
                      </a:pPr>
                      <a:endParaRPr 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sz="1100" dirty="0">
                          <a:latin typeface="+mn-lt"/>
                        </a:rPr>
                        <a:t>22.	Lessons learned from the pilot were incorporated into the full-scale action plan,</a:t>
                      </a:r>
                      <a:r>
                        <a:rPr lang="en-US" sz="1100" baseline="0" dirty="0">
                          <a:latin typeface="+mn-lt"/>
                        </a:rPr>
                        <a:t> and the project’s </a:t>
                      </a:r>
                      <a:r>
                        <a:rPr lang="en-US" sz="1100" b="1" baseline="0" dirty="0">
                          <a:latin typeface="+mn-lt"/>
                        </a:rPr>
                        <a:t>expected</a:t>
                      </a:r>
                      <a:r>
                        <a:rPr lang="en-US" sz="1100" baseline="0" dirty="0">
                          <a:latin typeface="+mn-lt"/>
                        </a:rPr>
                        <a:t>  Return on Investment (ROI) was calculated.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indent="-228600">
                        <a:buFont typeface="Wingdings 2" pitchFamily="18" charset="2"/>
                        <a:buChar char=""/>
                      </a:pP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451">
                <a:tc vMerge="1">
                  <a:txBody>
                    <a:bodyPr/>
                    <a:lstStyle/>
                    <a:p>
                      <a:pPr marL="0" indent="0" algn="ctr">
                        <a:tabLst/>
                      </a:pPr>
                      <a:endParaRPr 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indent="-347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</a:rPr>
                        <a:t>23.	The sponsor signed off on the action plan and expected results.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indent="-228600">
                        <a:buFont typeface="Wingdings 2" pitchFamily="18" charset="2"/>
                        <a:buChar char=""/>
                      </a:pP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03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57200" y="182563"/>
            <a:ext cx="8229600" cy="503238"/>
          </a:xfrm>
          <a:prstGeom prst="rect">
            <a:avLst/>
          </a:prstGeom>
          <a:noFill/>
          <a:ln w="317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 dirty="0">
                <a:latin typeface="+mj-lt"/>
              </a:rPr>
              <a:t>Monitor Team Progress</a:t>
            </a:r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2362203" y="6438900"/>
            <a:ext cx="1077913" cy="381000"/>
          </a:xfrm>
          <a:prstGeom prst="homePlate">
            <a:avLst>
              <a:gd name="adj" fmla="val 7072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31543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40179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>
            <a:off x="4878390" y="6438900"/>
            <a:ext cx="1152526" cy="381000"/>
          </a:xfrm>
          <a:prstGeom prst="chevron">
            <a:avLst>
              <a:gd name="adj" fmla="val 7562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5741988" y="6438900"/>
            <a:ext cx="1149350" cy="381000"/>
          </a:xfrm>
          <a:prstGeom prst="chevron">
            <a:avLst>
              <a:gd name="adj" fmla="val 7541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2362204" y="6515104"/>
            <a:ext cx="7457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Define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3352800" y="6515104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Measure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4267204" y="6515104"/>
            <a:ext cx="862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Analyze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5105402" y="6515104"/>
            <a:ext cx="9236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Improve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5943604" y="6515104"/>
            <a:ext cx="8162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Control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E4A97B1-78C8-41FA-93A0-588F819BF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040570"/>
              </p:ext>
            </p:extLst>
          </p:nvPr>
        </p:nvGraphicFramePr>
        <p:xfrm>
          <a:off x="416558" y="914400"/>
          <a:ext cx="8270241" cy="5209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8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4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2601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ets Six Sigma DMAIC Checklist</a:t>
                      </a:r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</a:rPr>
                        <a:t>Step</a:t>
                      </a:r>
                    </a:p>
                  </a:txBody>
                  <a:tcPr marT="18288" marB="91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</a:rPr>
                        <a:t>DMAIC Steps – Objectives and Checkpoints</a:t>
                      </a:r>
                    </a:p>
                  </a:txBody>
                  <a:tcPr marT="18288" marB="91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ym typeface="Wingdings"/>
                        </a:rPr>
                        <a:t></a:t>
                      </a:r>
                      <a:endParaRPr lang="en-US" sz="1200" b="1" dirty="0"/>
                    </a:p>
                  </a:txBody>
                  <a:tcPr marT="18288" marB="91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Key Tools / Techniques</a:t>
                      </a:r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451"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</a:rPr>
                        <a:t>Step 5: Control</a:t>
                      </a:r>
                    </a:p>
                  </a:txBody>
                  <a:tcPr marT="18288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</a:rPr>
                        <a:t>Confirm the results including the actual Return on Investment,</a:t>
                      </a:r>
                      <a:r>
                        <a:rPr lang="en-US" sz="1100" b="1" baseline="0" dirty="0">
                          <a:solidFill>
                            <a:sysClr val="windowText" lastClr="000000"/>
                          </a:solidFill>
                        </a:rPr>
                        <a:t> standardize the changes, and develop future plans.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itchFamily="18" charset="2"/>
                        <a:buChar char=""/>
                        <a:tabLst/>
                        <a:defRPr/>
                      </a:pPr>
                      <a:endParaRPr lang="en-US" sz="1000" dirty="0"/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451">
                <a:tc rowSpan="5"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</a:rPr>
                        <a:t>Results Phase</a:t>
                      </a:r>
                    </a:p>
                  </a:txBody>
                  <a:tcPr marT="18288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</a:rPr>
                        <a:t>Evaluate the results by confirming that the countermeasures implemented impacted the root causes, the problem, and the Theme Indicator, and determine the actual Return on Investment.</a:t>
                      </a:r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dirty="0"/>
                        <a:t>Before and After Results Graphs</a:t>
                      </a:r>
                    </a:p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dirty="0"/>
                        <a:t>Process Control System</a:t>
                      </a:r>
                    </a:p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dirty="0"/>
                        <a:t>Radar chart</a:t>
                      </a:r>
                    </a:p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dirty="0"/>
                        <a:t>Action Plan (for Future Plans / Next Steps)</a:t>
                      </a:r>
                    </a:p>
                    <a:p>
                      <a:pPr marL="228600" indent="-228600">
                        <a:buFont typeface="Wingdings 2" pitchFamily="18" charset="2"/>
                        <a:buChar char=""/>
                      </a:pPr>
                      <a:r>
                        <a:rPr lang="en-US" sz="1100" dirty="0"/>
                        <a:t>Management Presentation</a:t>
                      </a:r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451">
                <a:tc vMerge="1">
                  <a:txBody>
                    <a:bodyPr/>
                    <a:lstStyle/>
                    <a:p>
                      <a:pPr marL="0" indent="0" algn="ctr">
                        <a:tabLst/>
                      </a:pPr>
                      <a:endParaRPr lang="en-US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sz="1100" dirty="0">
                          <a:solidFill>
                            <a:sysClr val="windowText" lastClr="000000"/>
                          </a:solidFill>
                        </a:rPr>
                        <a:t>24.	The effects of countermeasures on the root causes were demonstrated.</a:t>
                      </a:r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indent="-228600">
                        <a:buFont typeface="Wingdings 2" pitchFamily="18" charset="2"/>
                        <a:buChar char=""/>
                      </a:pP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451">
                <a:tc vMerge="1">
                  <a:txBody>
                    <a:bodyPr/>
                    <a:lstStyle/>
                    <a:p>
                      <a:pPr marL="228600" indent="-22860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sz="1100" dirty="0">
                          <a:solidFill>
                            <a:sysClr val="windowText" lastClr="000000"/>
                          </a:solidFill>
                        </a:rPr>
                        <a:t>25.	The effects of countermeasures on the problem were demonstrated.</a:t>
                      </a:r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614">
                <a:tc vMerge="1">
                  <a:txBody>
                    <a:bodyPr/>
                    <a:lstStyle/>
                    <a:p>
                      <a:pPr marL="228600" indent="-22860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sz="1100" dirty="0">
                          <a:solidFill>
                            <a:sysClr val="windowText" lastClr="000000"/>
                          </a:solidFill>
                        </a:rPr>
                        <a:t>26.	The improvement target was achieved and causes of significant variation were addressed.</a:t>
                      </a:r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2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7663" marR="0" indent="-347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</a:rPr>
                        <a:t>27.	The effects</a:t>
                      </a:r>
                      <a:r>
                        <a:rPr lang="en-US" sz="110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100" dirty="0">
                          <a:solidFill>
                            <a:sysClr val="windowText" lastClr="000000"/>
                          </a:solidFill>
                        </a:rPr>
                        <a:t>of countermeasures on the theme indicator representing the stakeholders’ needs</a:t>
                      </a:r>
                      <a:r>
                        <a:rPr lang="en-US" sz="1100" baseline="0" dirty="0">
                          <a:solidFill>
                            <a:sysClr val="windowText" lastClr="000000"/>
                          </a:solidFill>
                        </a:rPr>
                        <a:t> were</a:t>
                      </a:r>
                      <a:r>
                        <a:rPr lang="en-US" sz="1100" dirty="0">
                          <a:solidFill>
                            <a:sysClr val="windowText" lastClr="000000"/>
                          </a:solidFill>
                        </a:rPr>
                        <a:t> demonstrated,</a:t>
                      </a:r>
                      <a:r>
                        <a:rPr lang="en-US" sz="1100" baseline="0" dirty="0">
                          <a:solidFill>
                            <a:sysClr val="windowText" lastClr="000000"/>
                          </a:solidFill>
                        </a:rPr>
                        <a:t> and  the project’s </a:t>
                      </a:r>
                      <a:r>
                        <a:rPr lang="en-US" sz="1100" b="1" baseline="0" dirty="0">
                          <a:solidFill>
                            <a:sysClr val="windowText" lastClr="000000"/>
                          </a:solidFill>
                        </a:rPr>
                        <a:t>actual</a:t>
                      </a:r>
                      <a:r>
                        <a:rPr lang="en-US" sz="1100" baseline="0" dirty="0">
                          <a:solidFill>
                            <a:sysClr val="windowText" lastClr="000000"/>
                          </a:solidFill>
                        </a:rPr>
                        <a:t> ROI was calculated.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160">
                <a:tc rowSpan="4"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</a:rPr>
                        <a:t>Standardization Phase</a:t>
                      </a:r>
                    </a:p>
                  </a:txBody>
                  <a:tcPr marL="0" marR="0" marT="18288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1100" b="1" dirty="0"/>
                        <a:t>Ensure process revisions are incorporated into standard work, including replication in</a:t>
                      </a:r>
                      <a:r>
                        <a:rPr lang="en-US" sz="1100" b="1" baseline="0" dirty="0"/>
                        <a:t> all applicable areas.</a:t>
                      </a:r>
                      <a:endParaRPr lang="en-US" sz="1100" b="1" dirty="0"/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614">
                <a:tc vMerge="1">
                  <a:txBody>
                    <a:bodyPr/>
                    <a:lstStyle/>
                    <a:p>
                      <a:pPr marL="0" indent="0" algn="ctr">
                        <a:tabLst/>
                      </a:pPr>
                      <a:endParaRPr 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sz="1100" dirty="0"/>
                        <a:t>28.	A method was established to document, permanently change, and communicate the revised process or standard.</a:t>
                      </a:r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indent="-228600">
                        <a:buFont typeface="Wingdings 2" pitchFamily="18" charset="2"/>
                        <a:buChar char=""/>
                      </a:pPr>
                      <a:endParaRPr lang="en-US" sz="1000" dirty="0"/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2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7663" marR="0" indent="-347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</a:rPr>
                        <a:t>29.	Responsibility was assigned and periodic checks scheduled to ensure compliance with the revised process or standard.</a:t>
                      </a:r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7663" marR="0" indent="-347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30.	Specific areas for replication were identified.</a:t>
                      </a:r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451">
                <a:tc rowSpan="4"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</a:rPr>
                        <a:t>Future Plans Phase</a:t>
                      </a:r>
                    </a:p>
                  </a:txBody>
                  <a:tcPr marT="18288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</a:rPr>
                        <a:t>Document lessons learned and develop plans for the next process improvement cycle.</a:t>
                      </a:r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5451">
                <a:tc vMerge="1">
                  <a:txBody>
                    <a:bodyPr/>
                    <a:lstStyle/>
                    <a:p>
                      <a:pPr marL="0" indent="0" algn="ctr">
                        <a:tabLst/>
                      </a:pPr>
                      <a:endParaRPr 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indent="-347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</a:rPr>
                        <a:t>31.	Any remaining problems of the theme were addressed.</a:t>
                      </a:r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indent="-228600">
                        <a:buFont typeface="Wingdings 2" pitchFamily="18" charset="2"/>
                        <a:buChar char=""/>
                      </a:pPr>
                      <a:endParaRPr lang="en-US" sz="1000" dirty="0"/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32614">
                <a:tc vMerge="1">
                  <a:txBody>
                    <a:bodyPr/>
                    <a:lstStyle/>
                    <a:p>
                      <a:pPr marL="0" indent="0" algn="ctr">
                        <a:tabLst/>
                      </a:pPr>
                      <a:endParaRPr 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indent="-347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ysClr val="windowText" lastClr="000000"/>
                          </a:solidFill>
                        </a:rPr>
                        <a:t>32.	Lessons learned, P-D-C-A of the </a:t>
                      </a: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</a:rPr>
                        <a:t>ets</a:t>
                      </a:r>
                      <a:r>
                        <a:rPr lang="en-US" sz="1100" dirty="0">
                          <a:solidFill>
                            <a:sysClr val="windowText" lastClr="000000"/>
                          </a:solidFill>
                        </a:rPr>
                        <a:t> DMAIC Method, and team growth were assessed and documented.</a:t>
                      </a:r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indent="-228600">
                        <a:buFont typeface="Wingdings 2" pitchFamily="18" charset="2"/>
                        <a:buChar char=""/>
                      </a:pPr>
                      <a:endParaRPr lang="en-US" sz="1000" dirty="0"/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451">
                <a:tc vMerge="1">
                  <a:txBody>
                    <a:bodyPr/>
                    <a:lstStyle/>
                    <a:p>
                      <a:pPr marL="0" indent="0" algn="ctr">
                        <a:tabLst/>
                      </a:pPr>
                      <a:endParaRPr 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27432" marB="274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663" indent="-347663"/>
                      <a:r>
                        <a:rPr lang="en-US" sz="1100" dirty="0"/>
                        <a:t>33.	The sponsor signed off on the results and next steps.</a:t>
                      </a:r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18288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indent="-228600">
                        <a:buFont typeface="Wingdings 2" pitchFamily="18" charset="2"/>
                        <a:buChar char=""/>
                      </a:pPr>
                      <a:endParaRPr lang="en-US" sz="1000" dirty="0"/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756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2133600" y="6248400"/>
            <a:ext cx="1077913" cy="381000"/>
          </a:xfrm>
          <a:prstGeom prst="homePlate">
            <a:avLst>
              <a:gd name="adj" fmla="val 7072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2925761" y="62484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3789361" y="62484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4649787" y="6248400"/>
            <a:ext cx="1152526" cy="381000"/>
          </a:xfrm>
          <a:prstGeom prst="chevron">
            <a:avLst>
              <a:gd name="adj" fmla="val 7562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5513385" y="62484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133601" y="6324604"/>
            <a:ext cx="7457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Define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124197" y="6324604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Measure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038601" y="6324604"/>
            <a:ext cx="862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Analyze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876799" y="6324604"/>
            <a:ext cx="9236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Improve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715001" y="6324604"/>
            <a:ext cx="8162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Control</a:t>
            </a: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8077200" y="1447801"/>
            <a:ext cx="457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1.</a:t>
            </a:r>
          </a:p>
        </p:txBody>
      </p:sp>
      <p:sp>
        <p:nvSpPr>
          <p:cNvPr id="19" name="Freeform 33"/>
          <p:cNvSpPr>
            <a:spLocks/>
          </p:cNvSpPr>
          <p:nvPr/>
        </p:nvSpPr>
        <p:spPr bwMode="auto">
          <a:xfrm>
            <a:off x="8534400" y="1391006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" name="Text Box 35"/>
          <p:cNvSpPr txBox="1">
            <a:spLocks noChangeArrowheads="1"/>
          </p:cNvSpPr>
          <p:nvPr/>
        </p:nvSpPr>
        <p:spPr bwMode="auto">
          <a:xfrm>
            <a:off x="8077200" y="2438400"/>
            <a:ext cx="457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2.</a:t>
            </a:r>
          </a:p>
        </p:txBody>
      </p:sp>
      <p:sp>
        <p:nvSpPr>
          <p:cNvPr id="22" name="Freeform 36"/>
          <p:cNvSpPr>
            <a:spLocks/>
          </p:cNvSpPr>
          <p:nvPr/>
        </p:nvSpPr>
        <p:spPr bwMode="auto">
          <a:xfrm>
            <a:off x="8534400" y="2402907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8077200" y="2983468"/>
            <a:ext cx="457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3.</a:t>
            </a:r>
          </a:p>
        </p:txBody>
      </p:sp>
      <p:sp>
        <p:nvSpPr>
          <p:cNvPr id="25" name="Freeform 33"/>
          <p:cNvSpPr>
            <a:spLocks/>
          </p:cNvSpPr>
          <p:nvPr/>
        </p:nvSpPr>
        <p:spPr bwMode="auto">
          <a:xfrm>
            <a:off x="8534400" y="2915675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8077200" y="4114800"/>
            <a:ext cx="457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4.</a:t>
            </a:r>
          </a:p>
        </p:txBody>
      </p:sp>
      <p:sp>
        <p:nvSpPr>
          <p:cNvPr id="28" name="Freeform 36"/>
          <p:cNvSpPr>
            <a:spLocks/>
          </p:cNvSpPr>
          <p:nvPr/>
        </p:nvSpPr>
        <p:spPr bwMode="auto">
          <a:xfrm>
            <a:off x="8534400" y="4082937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" name="Text Box 35"/>
          <p:cNvSpPr txBox="1">
            <a:spLocks noChangeArrowheads="1"/>
          </p:cNvSpPr>
          <p:nvPr/>
        </p:nvSpPr>
        <p:spPr bwMode="auto">
          <a:xfrm>
            <a:off x="8077200" y="4648200"/>
            <a:ext cx="457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5.</a:t>
            </a:r>
          </a:p>
        </p:txBody>
      </p:sp>
      <p:sp>
        <p:nvSpPr>
          <p:cNvPr id="31" name="Freeform 36"/>
          <p:cNvSpPr>
            <a:spLocks/>
          </p:cNvSpPr>
          <p:nvPr/>
        </p:nvSpPr>
        <p:spPr bwMode="auto">
          <a:xfrm>
            <a:off x="8534400" y="4648200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57200" y="838200"/>
            <a:ext cx="765810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kern="0" noProof="0" dirty="0">
                <a:latin typeface="+mn-lt"/>
              </a:rPr>
              <a:t>The </a:t>
            </a:r>
            <a:r>
              <a:rPr lang="en-US" sz="2000" kern="0" dirty="0">
                <a:latin typeface="+mn-lt"/>
              </a:rPr>
              <a:t>team …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57200" y="1371600"/>
            <a:ext cx="6934199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noProof="0" dirty="0">
                <a:latin typeface="+mn-lt"/>
              </a:rPr>
              <a:t>Identified Stakeholders and their Needs.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noProof="0" dirty="0">
                <a:latin typeface="+mn-lt"/>
              </a:rPr>
              <a:t>Confirmed alignment to organization’s KPIs. (Scorecard and/or Strategic Plan).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lang="en-US" kern="0" noProof="0" dirty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baseline="0" noProof="0" dirty="0">
                <a:latin typeface="+mn-lt"/>
              </a:rPr>
              <a:t>Created a Theme Indicator (Line</a:t>
            </a:r>
            <a:r>
              <a:rPr lang="en-US" kern="0" noProof="0" dirty="0">
                <a:latin typeface="+mn-lt"/>
              </a:rPr>
              <a:t> Graph) for performance.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lang="en-US" kern="0" noProof="0" dirty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kumimoji="0" lang="en-US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Developed a SMART Theme</a:t>
            </a:r>
            <a:r>
              <a:rPr kumimoji="0" lang="en-US" i="0" u="none" strike="noStrike" kern="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Statement consistent with the Theme Indicator (Line Graph).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dirty="0">
                <a:latin typeface="+mn-lt"/>
              </a:rPr>
              <a:t>Determined the Cost of Poor Quality of the “gap”.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kumimoji="0" lang="en-US" i="0" u="none" strike="noStrike" kern="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dirty="0"/>
              <a:t>Developed a Project Charter and DMAIC Schedule.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kumimoji="0" lang="en-US" i="0" u="none" strike="noStrike" kern="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baseline="0" noProof="0" dirty="0">
                <a:latin typeface="+mn-lt"/>
              </a:rPr>
              <a:t>Achieved Sponsor</a:t>
            </a:r>
            <a:r>
              <a:rPr lang="en-US" kern="0" noProof="0" dirty="0">
                <a:latin typeface="+mn-lt"/>
              </a:rPr>
              <a:t> </a:t>
            </a:r>
            <a:r>
              <a:rPr lang="en-US" kern="0" dirty="0">
                <a:latin typeface="+mn-lt"/>
              </a:rPr>
              <a:t>S</a:t>
            </a:r>
            <a:r>
              <a:rPr lang="en-US" kern="0" baseline="0" noProof="0" dirty="0" err="1">
                <a:latin typeface="+mn-lt"/>
              </a:rPr>
              <a:t>ign</a:t>
            </a:r>
            <a:r>
              <a:rPr lang="en-US" kern="0" dirty="0">
                <a:latin typeface="+mn-lt"/>
              </a:rPr>
              <a:t>-o</a:t>
            </a:r>
            <a:r>
              <a:rPr lang="en-US" kern="0" baseline="0" noProof="0" dirty="0">
                <a:latin typeface="+mn-lt"/>
              </a:rPr>
              <a:t>ff.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457200" y="182563"/>
            <a:ext cx="8229600" cy="503238"/>
          </a:xfrm>
          <a:prstGeom prst="rect">
            <a:avLst/>
          </a:prstGeom>
          <a:noFill/>
          <a:ln w="317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 dirty="0">
                <a:latin typeface="+mj-lt"/>
              </a:rPr>
              <a:t>Essential Tools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47A3F0D-67E3-4D77-969A-49870FAD331B}"/>
              </a:ext>
            </a:extLst>
          </p:cNvPr>
          <p:cNvSpPr/>
          <p:nvPr/>
        </p:nvSpPr>
        <p:spPr>
          <a:xfrm>
            <a:off x="8440737" y="1448096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4AA4E93-8ADA-4BDB-8721-C2E6797C8C68}"/>
              </a:ext>
            </a:extLst>
          </p:cNvPr>
          <p:cNvSpPr/>
          <p:nvPr/>
        </p:nvSpPr>
        <p:spPr>
          <a:xfrm>
            <a:off x="8458200" y="2458475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46E028D-90A8-4A43-BFF9-BDA907380398}"/>
              </a:ext>
            </a:extLst>
          </p:cNvPr>
          <p:cNvSpPr/>
          <p:nvPr/>
        </p:nvSpPr>
        <p:spPr>
          <a:xfrm>
            <a:off x="8458200" y="3010985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938179E-9AFD-4D97-AB17-5CD44F12E880}"/>
              </a:ext>
            </a:extLst>
          </p:cNvPr>
          <p:cNvSpPr/>
          <p:nvPr/>
        </p:nvSpPr>
        <p:spPr>
          <a:xfrm>
            <a:off x="8458200" y="4159137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D299D5F-C31A-488F-A2A2-3A4EFC960EC1}"/>
              </a:ext>
            </a:extLst>
          </p:cNvPr>
          <p:cNvSpPr/>
          <p:nvPr/>
        </p:nvSpPr>
        <p:spPr>
          <a:xfrm>
            <a:off x="8458200" y="4705290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2133600" y="6248400"/>
            <a:ext cx="1077913" cy="381000"/>
          </a:xfrm>
          <a:prstGeom prst="homePlate">
            <a:avLst>
              <a:gd name="adj" fmla="val 7072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2925761" y="62484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3789361" y="62484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4649787" y="6248400"/>
            <a:ext cx="1152526" cy="381000"/>
          </a:xfrm>
          <a:prstGeom prst="chevron">
            <a:avLst>
              <a:gd name="adj" fmla="val 7562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5513385" y="62484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133601" y="6324604"/>
            <a:ext cx="7457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Define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124197" y="6324604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Measure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038601" y="6324604"/>
            <a:ext cx="862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Analyze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876799" y="6324604"/>
            <a:ext cx="9236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Improve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715001" y="6324604"/>
            <a:ext cx="8162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Control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457200" y="182563"/>
            <a:ext cx="8229600" cy="503238"/>
          </a:xfrm>
          <a:prstGeom prst="rect">
            <a:avLst/>
          </a:prstGeom>
          <a:noFill/>
          <a:ln w="317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 dirty="0">
                <a:latin typeface="+mj-lt"/>
              </a:rPr>
              <a:t>Define Step Roadmap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53ACA3-1147-496A-A71E-E607D101E22E}"/>
              </a:ext>
            </a:extLst>
          </p:cNvPr>
          <p:cNvPicPr/>
          <p:nvPr>
            <p:extLst>
              <p:ext uri="{D42A27DB-BD31-4B8C-83A1-F6EECF244321}">
                <p14:modId xmlns:p14="http://schemas.microsoft.com/office/powerpoint/2010/main" val="292414450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84188" y="785813"/>
            <a:ext cx="8177212" cy="528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910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762000"/>
            <a:ext cx="765810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kern="0" noProof="0" dirty="0">
                <a:latin typeface="+mn-lt"/>
              </a:rPr>
              <a:t>The </a:t>
            </a:r>
            <a:r>
              <a:rPr lang="en-US" kern="0" dirty="0">
                <a:latin typeface="+mn-lt"/>
              </a:rPr>
              <a:t>team …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8077200" y="2069068"/>
            <a:ext cx="457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7.</a:t>
            </a:r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8534400" y="2038290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8077200" y="3135868"/>
            <a:ext cx="457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8.</a:t>
            </a: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8534400" y="3135868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8077200" y="3669268"/>
            <a:ext cx="457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9.</a:t>
            </a:r>
          </a:p>
        </p:txBody>
      </p:sp>
      <p:sp>
        <p:nvSpPr>
          <p:cNvPr id="22" name="Freeform 18"/>
          <p:cNvSpPr>
            <a:spLocks/>
          </p:cNvSpPr>
          <p:nvPr/>
        </p:nvSpPr>
        <p:spPr bwMode="auto">
          <a:xfrm>
            <a:off x="8534400" y="3669268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8001000" y="4495800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10.</a:t>
            </a:r>
          </a:p>
        </p:txBody>
      </p:sp>
      <p:sp>
        <p:nvSpPr>
          <p:cNvPr id="25" name="Freeform 18"/>
          <p:cNvSpPr>
            <a:spLocks/>
          </p:cNvSpPr>
          <p:nvPr/>
        </p:nvSpPr>
        <p:spPr bwMode="auto">
          <a:xfrm>
            <a:off x="8534400" y="4495800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8001000" y="5117068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11.</a:t>
            </a:r>
          </a:p>
        </p:txBody>
      </p:sp>
      <p:sp>
        <p:nvSpPr>
          <p:cNvPr id="31" name="Freeform 18"/>
          <p:cNvSpPr>
            <a:spLocks/>
          </p:cNvSpPr>
          <p:nvPr/>
        </p:nvSpPr>
        <p:spPr bwMode="auto">
          <a:xfrm>
            <a:off x="8534400" y="5105400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2362203" y="6438900"/>
            <a:ext cx="1077913" cy="381000"/>
          </a:xfrm>
          <a:prstGeom prst="homePlate">
            <a:avLst>
              <a:gd name="adj" fmla="val 7072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27" name="AutoShape 9"/>
          <p:cNvSpPr>
            <a:spLocks noChangeArrowheads="1"/>
          </p:cNvSpPr>
          <p:nvPr/>
        </p:nvSpPr>
        <p:spPr bwMode="auto">
          <a:xfrm>
            <a:off x="31543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28" name="AutoShape 10"/>
          <p:cNvSpPr>
            <a:spLocks noChangeArrowheads="1"/>
          </p:cNvSpPr>
          <p:nvPr/>
        </p:nvSpPr>
        <p:spPr bwMode="auto">
          <a:xfrm>
            <a:off x="40179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32" name="AutoShape 11"/>
          <p:cNvSpPr>
            <a:spLocks noChangeArrowheads="1"/>
          </p:cNvSpPr>
          <p:nvPr/>
        </p:nvSpPr>
        <p:spPr bwMode="auto">
          <a:xfrm>
            <a:off x="4878390" y="6438900"/>
            <a:ext cx="1152526" cy="381000"/>
          </a:xfrm>
          <a:prstGeom prst="chevron">
            <a:avLst>
              <a:gd name="adj" fmla="val 7562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33" name="AutoShape 12"/>
          <p:cNvSpPr>
            <a:spLocks noChangeArrowheads="1"/>
          </p:cNvSpPr>
          <p:nvPr/>
        </p:nvSpPr>
        <p:spPr bwMode="auto">
          <a:xfrm>
            <a:off x="5741988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2362204" y="6515104"/>
            <a:ext cx="7457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Define</a:t>
            </a:r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3352800" y="6515104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Measure</a:t>
            </a: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4267204" y="6515104"/>
            <a:ext cx="862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Analyze</a:t>
            </a: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5105402" y="6515104"/>
            <a:ext cx="9236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Improve</a:t>
            </a: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5943604" y="6515104"/>
            <a:ext cx="8162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Control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57200" y="1219200"/>
            <a:ext cx="7467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dirty="0">
                <a:latin typeface="+mn-lt"/>
              </a:rPr>
              <a:t>Constructed a Process Flow Chart and applied the 8 Wastes.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Developed a Checksheet / Spreadsheet or Survey</a:t>
            </a:r>
            <a:r>
              <a:rPr kumimoji="0" lang="en-US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to collect data.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dirty="0">
                <a:latin typeface="+mn-lt"/>
              </a:rPr>
              <a:t>Created a Histogram (if measurable data).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dirty="0">
                <a:latin typeface="+mn-lt"/>
              </a:rPr>
              <a:t>Developed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 Pareto</a:t>
            </a:r>
            <a:r>
              <a:rPr kumimoji="0" lang="en-US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Chart to prioritize problems.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dirty="0">
                <a:latin typeface="+mn-lt"/>
              </a:rPr>
              <a:t>Selected the significant problem.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kumimoji="0" lang="en-US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baseline="0" dirty="0">
                <a:latin typeface="+mn-lt"/>
              </a:rPr>
              <a:t>Set a target for the problem (big bar on the Pareto Chart).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lang="en-US" kern="0" baseline="0" dirty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dirty="0"/>
              <a:t>Determined how much achieving the target on the problem (big bar) will impact the Theme Indicator.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lang="en-US" kern="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dirty="0"/>
              <a:t>Developed a SMART Problem Statement.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lang="en-US" kern="0" dirty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en-US" kern="0" dirty="0"/>
              <a:t>Achieved Sponsor Sign-off.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457200" y="182563"/>
            <a:ext cx="8229600" cy="503238"/>
          </a:xfrm>
          <a:prstGeom prst="rect">
            <a:avLst/>
          </a:prstGeom>
          <a:noFill/>
          <a:ln w="317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 dirty="0">
                <a:latin typeface="+mj-lt"/>
              </a:rPr>
              <a:t>Essential Tools</a:t>
            </a:r>
          </a:p>
        </p:txBody>
      </p:sp>
      <p:sp>
        <p:nvSpPr>
          <p:cNvPr id="45" name="Text Box 17">
            <a:extLst>
              <a:ext uri="{FF2B5EF4-FFF2-40B4-BE49-F238E27FC236}">
                <a16:creationId xmlns:a16="http://schemas.microsoft.com/office/drawing/2014/main" id="{E6656976-63EB-4B60-B1B3-4BE1F4823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1230868"/>
            <a:ext cx="457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latin typeface="Arial" charset="0"/>
              </a:rPr>
              <a:t>6.</a:t>
            </a:r>
          </a:p>
        </p:txBody>
      </p:sp>
      <p:sp>
        <p:nvSpPr>
          <p:cNvPr id="46" name="Freeform 18">
            <a:extLst>
              <a:ext uri="{FF2B5EF4-FFF2-40B4-BE49-F238E27FC236}">
                <a16:creationId xmlns:a16="http://schemas.microsoft.com/office/drawing/2014/main" id="{C8570181-8669-4168-9E1E-C99EA19D512E}"/>
              </a:ext>
            </a:extLst>
          </p:cNvPr>
          <p:cNvSpPr>
            <a:spLocks/>
          </p:cNvSpPr>
          <p:nvPr/>
        </p:nvSpPr>
        <p:spPr bwMode="auto">
          <a:xfrm>
            <a:off x="8534400" y="1219200"/>
            <a:ext cx="228600" cy="228600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0C38EE8-E552-4F15-B449-E87ABF518F1C}"/>
              </a:ext>
            </a:extLst>
          </p:cNvPr>
          <p:cNvSpPr/>
          <p:nvPr/>
        </p:nvSpPr>
        <p:spPr>
          <a:xfrm>
            <a:off x="8458200" y="1274768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B83CBA3-F0CF-4BCA-8E05-446BD275621D}"/>
              </a:ext>
            </a:extLst>
          </p:cNvPr>
          <p:cNvSpPr/>
          <p:nvPr/>
        </p:nvSpPr>
        <p:spPr>
          <a:xfrm>
            <a:off x="8458200" y="2114490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A654E86-80DF-4627-A1C7-772CCD678F27}"/>
              </a:ext>
            </a:extLst>
          </p:cNvPr>
          <p:cNvSpPr/>
          <p:nvPr/>
        </p:nvSpPr>
        <p:spPr>
          <a:xfrm>
            <a:off x="8458200" y="3192958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9966D4E-ABBF-488A-8683-756F004EE026}"/>
              </a:ext>
            </a:extLst>
          </p:cNvPr>
          <p:cNvSpPr/>
          <p:nvPr/>
        </p:nvSpPr>
        <p:spPr>
          <a:xfrm>
            <a:off x="8458200" y="3726358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5E30684-DFEC-4C10-B450-40E100A65557}"/>
              </a:ext>
            </a:extLst>
          </p:cNvPr>
          <p:cNvSpPr/>
          <p:nvPr/>
        </p:nvSpPr>
        <p:spPr>
          <a:xfrm>
            <a:off x="8458200" y="4552890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41527AA-87E2-4BA2-8BD7-9037C1F7CAE3}"/>
              </a:ext>
            </a:extLst>
          </p:cNvPr>
          <p:cNvSpPr/>
          <p:nvPr/>
        </p:nvSpPr>
        <p:spPr>
          <a:xfrm>
            <a:off x="8458200" y="5162490"/>
            <a:ext cx="246063" cy="2477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2362203" y="6438900"/>
            <a:ext cx="1077913" cy="381000"/>
          </a:xfrm>
          <a:prstGeom prst="homePlate">
            <a:avLst>
              <a:gd name="adj" fmla="val 7072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27" name="AutoShape 9"/>
          <p:cNvSpPr>
            <a:spLocks noChangeArrowheads="1"/>
          </p:cNvSpPr>
          <p:nvPr/>
        </p:nvSpPr>
        <p:spPr bwMode="auto">
          <a:xfrm>
            <a:off x="31543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28" name="AutoShape 10"/>
          <p:cNvSpPr>
            <a:spLocks noChangeArrowheads="1"/>
          </p:cNvSpPr>
          <p:nvPr/>
        </p:nvSpPr>
        <p:spPr bwMode="auto">
          <a:xfrm>
            <a:off x="4017964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n-GB" altLang="en-US" sz="1000" dirty="0">
              <a:latin typeface="Verdana" pitchFamily="34" charset="0"/>
            </a:endParaRPr>
          </a:p>
        </p:txBody>
      </p:sp>
      <p:sp>
        <p:nvSpPr>
          <p:cNvPr id="32" name="AutoShape 11"/>
          <p:cNvSpPr>
            <a:spLocks noChangeArrowheads="1"/>
          </p:cNvSpPr>
          <p:nvPr/>
        </p:nvSpPr>
        <p:spPr bwMode="auto">
          <a:xfrm>
            <a:off x="4878390" y="6438900"/>
            <a:ext cx="1152526" cy="381000"/>
          </a:xfrm>
          <a:prstGeom prst="chevron">
            <a:avLst>
              <a:gd name="adj" fmla="val 7562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33" name="AutoShape 12"/>
          <p:cNvSpPr>
            <a:spLocks noChangeArrowheads="1"/>
          </p:cNvSpPr>
          <p:nvPr/>
        </p:nvSpPr>
        <p:spPr bwMode="auto">
          <a:xfrm>
            <a:off x="5741988" y="6438900"/>
            <a:ext cx="1149350" cy="381000"/>
          </a:xfrm>
          <a:prstGeom prst="chevron">
            <a:avLst>
              <a:gd name="adj" fmla="val 7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rgbClr val="2961A5"/>
              </a:buClr>
              <a:buSzPct val="85000"/>
              <a:buFont typeface="Wingdings" pitchFamily="2" charset="2"/>
              <a:buChar char="§"/>
            </a:pPr>
            <a:endParaRPr lang="en-GB" altLang="en-US" dirty="0"/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2362204" y="6515104"/>
            <a:ext cx="7457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Define</a:t>
            </a:r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3352800" y="6515104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Measure</a:t>
            </a: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4267204" y="6515104"/>
            <a:ext cx="862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Analyze</a:t>
            </a: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5105402" y="6515104"/>
            <a:ext cx="9236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Improve</a:t>
            </a: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5943604" y="6515104"/>
            <a:ext cx="8162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dirty="0">
                <a:latin typeface="Verdana" pitchFamily="34" charset="0"/>
              </a:rPr>
              <a:t>Control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457200" y="182563"/>
            <a:ext cx="8229600" cy="503238"/>
          </a:xfrm>
          <a:prstGeom prst="rect">
            <a:avLst/>
          </a:prstGeom>
          <a:noFill/>
          <a:ln w="317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b="1" dirty="0">
                <a:latin typeface="+mj-lt"/>
              </a:rPr>
              <a:t>Measure Step Roadmap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F3856A-05C9-4A06-B9DE-2C9A6883FCAE}"/>
              </a:ext>
            </a:extLst>
          </p:cNvPr>
          <p:cNvPicPr/>
          <p:nvPr>
            <p:extLst>
              <p:ext uri="{D42A27DB-BD31-4B8C-83A1-F6EECF244321}">
                <p14:modId xmlns:p14="http://schemas.microsoft.com/office/powerpoint/2010/main" val="302840709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57199" y="914400"/>
            <a:ext cx="8229601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93225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8616</TotalTime>
  <Words>1430</Words>
  <Application>Microsoft Office PowerPoint</Application>
  <PresentationFormat>On-screen Show (4:3)</PresentationFormat>
  <Paragraphs>520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Calibri</vt:lpstr>
      <vt:lpstr>Verdana</vt:lpstr>
      <vt:lpstr>Wingdings</vt:lpstr>
      <vt:lpstr>Wingdings 2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Electronic Training Solutions,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ets Presentation</dc:title>
  <dc:creator>ets</dc:creator>
  <cp:lastModifiedBy>Kiki Runyon</cp:lastModifiedBy>
  <cp:revision>1094</cp:revision>
  <cp:lastPrinted>2018-02-22T18:33:31Z</cp:lastPrinted>
  <dcterms:created xsi:type="dcterms:W3CDTF">2004-10-15T19:06:19Z</dcterms:created>
  <dcterms:modified xsi:type="dcterms:W3CDTF">2018-02-26T14:24:15Z</dcterms:modified>
</cp:coreProperties>
</file>